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77" r:id="rId2"/>
    <p:sldId id="276" r:id="rId3"/>
    <p:sldId id="269" r:id="rId4"/>
    <p:sldId id="278" r:id="rId5"/>
    <p:sldId id="281" r:id="rId6"/>
    <p:sldId id="279" r:id="rId7"/>
    <p:sldId id="280" r:id="rId8"/>
    <p:sldId id="268" r:id="rId9"/>
    <p:sldId id="259" r:id="rId10"/>
    <p:sldId id="261"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B"/>
    <a:srgbClr val="00849A"/>
    <a:srgbClr val="007E9A"/>
    <a:srgbClr val="007E90"/>
    <a:srgbClr val="007E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s Ragan" userId="e63e1582-f48a-49dd-8d9d-51eb0b282b50" providerId="ADAL" clId="{DBACDC35-39C4-46C7-9CAA-FA8CCF8D1329}"/>
    <pc:docChg chg="undo custSel modSld">
      <pc:chgData name="Tomas Ragan" userId="e63e1582-f48a-49dd-8d9d-51eb0b282b50" providerId="ADAL" clId="{DBACDC35-39C4-46C7-9CAA-FA8CCF8D1329}" dt="2024-06-20T07:50:03.220" v="254" actId="20577"/>
      <pc:docMkLst>
        <pc:docMk/>
      </pc:docMkLst>
      <pc:sldChg chg="addSp modSp mod">
        <pc:chgData name="Tomas Ragan" userId="e63e1582-f48a-49dd-8d9d-51eb0b282b50" providerId="ADAL" clId="{DBACDC35-39C4-46C7-9CAA-FA8CCF8D1329}" dt="2024-06-10T10:06:53.003" v="195"/>
        <pc:sldMkLst>
          <pc:docMk/>
          <pc:sldMk cId="1536756340" sldId="277"/>
        </pc:sldMkLst>
        <pc:spChg chg="mod">
          <ac:chgData name="Tomas Ragan" userId="e63e1582-f48a-49dd-8d9d-51eb0b282b50" providerId="ADAL" clId="{DBACDC35-39C4-46C7-9CAA-FA8CCF8D1329}" dt="2024-06-10T10:05:29.141" v="58" actId="1076"/>
          <ac:spMkLst>
            <pc:docMk/>
            <pc:sldMk cId="1536756340" sldId="277"/>
            <ac:spMk id="2" creationId="{FC7B1E85-0B5A-3394-D742-0184856FEEE2}"/>
          </ac:spMkLst>
        </pc:spChg>
        <pc:spChg chg="mod">
          <ac:chgData name="Tomas Ragan" userId="e63e1582-f48a-49dd-8d9d-51eb0b282b50" providerId="ADAL" clId="{DBACDC35-39C4-46C7-9CAA-FA8CCF8D1329}" dt="2024-06-10T10:05:15.928" v="19" actId="1037"/>
          <ac:spMkLst>
            <pc:docMk/>
            <pc:sldMk cId="1536756340" sldId="277"/>
            <ac:spMk id="3" creationId="{3ACF51C0-BB30-7167-EB0D-28153F05EA80}"/>
          </ac:spMkLst>
        </pc:spChg>
        <pc:spChg chg="mod">
          <ac:chgData name="Tomas Ragan" userId="e63e1582-f48a-49dd-8d9d-51eb0b282b50" providerId="ADAL" clId="{DBACDC35-39C4-46C7-9CAA-FA8CCF8D1329}" dt="2024-06-10T10:05:23.384" v="56" actId="1037"/>
          <ac:spMkLst>
            <pc:docMk/>
            <pc:sldMk cId="1536756340" sldId="277"/>
            <ac:spMk id="4" creationId="{63989ADB-4986-D6FD-A1D7-3D79CFF8B3B5}"/>
          </ac:spMkLst>
        </pc:spChg>
        <pc:spChg chg="mod">
          <ac:chgData name="Tomas Ragan" userId="e63e1582-f48a-49dd-8d9d-51eb0b282b50" providerId="ADAL" clId="{DBACDC35-39C4-46C7-9CAA-FA8CCF8D1329}" dt="2024-06-10T10:05:37.719" v="94" actId="1037"/>
          <ac:spMkLst>
            <pc:docMk/>
            <pc:sldMk cId="1536756340" sldId="277"/>
            <ac:spMk id="6" creationId="{A6ED14E7-2A6B-9626-78C6-352543B062A5}"/>
          </ac:spMkLst>
        </pc:spChg>
        <pc:spChg chg="add mod">
          <ac:chgData name="Tomas Ragan" userId="e63e1582-f48a-49dd-8d9d-51eb0b282b50" providerId="ADAL" clId="{DBACDC35-39C4-46C7-9CAA-FA8CCF8D1329}" dt="2024-06-10T10:06:53.003" v="195"/>
          <ac:spMkLst>
            <pc:docMk/>
            <pc:sldMk cId="1536756340" sldId="277"/>
            <ac:spMk id="7" creationId="{61786358-D7F2-0719-D5A9-F0162F460454}"/>
          </ac:spMkLst>
        </pc:spChg>
      </pc:sldChg>
      <pc:sldChg chg="modSp mod">
        <pc:chgData name="Tomas Ragan" userId="e63e1582-f48a-49dd-8d9d-51eb0b282b50" providerId="ADAL" clId="{DBACDC35-39C4-46C7-9CAA-FA8CCF8D1329}" dt="2024-06-20T07:50:03.220" v="254" actId="20577"/>
        <pc:sldMkLst>
          <pc:docMk/>
          <pc:sldMk cId="218425609" sldId="279"/>
        </pc:sldMkLst>
        <pc:spChg chg="mod">
          <ac:chgData name="Tomas Ragan" userId="e63e1582-f48a-49dd-8d9d-51eb0b282b50" providerId="ADAL" clId="{DBACDC35-39C4-46C7-9CAA-FA8CCF8D1329}" dt="2024-06-20T07:50:03.220" v="254" actId="20577"/>
          <ac:spMkLst>
            <pc:docMk/>
            <pc:sldMk cId="218425609" sldId="279"/>
            <ac:spMk id="9" creationId="{92F4D434-46D7-A1D0-3B1F-FD7ED8C94D12}"/>
          </ac:spMkLst>
        </pc:spChg>
      </pc:sldChg>
      <pc:sldChg chg="addSp modSp mod">
        <pc:chgData name="Tomas Ragan" userId="e63e1582-f48a-49dd-8d9d-51eb0b282b50" providerId="ADAL" clId="{DBACDC35-39C4-46C7-9CAA-FA8CCF8D1329}" dt="2024-06-10T10:07:09.335" v="242"/>
        <pc:sldMkLst>
          <pc:docMk/>
          <pc:sldMk cId="1156620483" sldId="281"/>
        </pc:sldMkLst>
        <pc:spChg chg="add mod">
          <ac:chgData name="Tomas Ragan" userId="e63e1582-f48a-49dd-8d9d-51eb0b282b50" providerId="ADAL" clId="{DBACDC35-39C4-46C7-9CAA-FA8CCF8D1329}" dt="2024-06-10T10:07:09.335" v="242"/>
          <ac:spMkLst>
            <pc:docMk/>
            <pc:sldMk cId="1156620483" sldId="281"/>
            <ac:spMk id="3" creationId="{D0D92DE7-E67C-A8EE-65B9-B1A46C20DB23}"/>
          </ac:spMkLst>
        </pc:spChg>
        <pc:picChg chg="mod">
          <ac:chgData name="Tomas Ragan" userId="e63e1582-f48a-49dd-8d9d-51eb0b282b50" providerId="ADAL" clId="{DBACDC35-39C4-46C7-9CAA-FA8CCF8D1329}" dt="2024-06-10T10:07:04.467" v="241" actId="1037"/>
          <ac:picMkLst>
            <pc:docMk/>
            <pc:sldMk cId="1156620483" sldId="281"/>
            <ac:picMk id="8" creationId="{A36C4694-11FA-574C-01BB-51695256CA07}"/>
          </ac:picMkLst>
        </pc:picChg>
      </pc:sldChg>
    </pc:docChg>
  </pc:docChgLst>
  <pc:docChgLst>
    <pc:chgData name="Tomas Ragan" userId="e63e1582-f48a-49dd-8d9d-51eb0b282b50" providerId="ADAL" clId="{BD144F8C-6799-47E7-A5C5-55BEA7D34793}"/>
    <pc:docChg chg="undo custSel modSld">
      <pc:chgData name="Tomas Ragan" userId="e63e1582-f48a-49dd-8d9d-51eb0b282b50" providerId="ADAL" clId="{BD144F8C-6799-47E7-A5C5-55BEA7D34793}" dt="2024-12-14T21:44:23.080" v="31" actId="1076"/>
      <pc:docMkLst>
        <pc:docMk/>
      </pc:docMkLst>
      <pc:sldChg chg="modSp mod">
        <pc:chgData name="Tomas Ragan" userId="e63e1582-f48a-49dd-8d9d-51eb0b282b50" providerId="ADAL" clId="{BD144F8C-6799-47E7-A5C5-55BEA7D34793}" dt="2024-12-14T21:44:23.080" v="31" actId="1076"/>
        <pc:sldMkLst>
          <pc:docMk/>
          <pc:sldMk cId="1536756340" sldId="277"/>
        </pc:sldMkLst>
        <pc:spChg chg="mod">
          <ac:chgData name="Tomas Ragan" userId="e63e1582-f48a-49dd-8d9d-51eb0b282b50" providerId="ADAL" clId="{BD144F8C-6799-47E7-A5C5-55BEA7D34793}" dt="2024-12-14T21:44:05.033" v="18" actId="20577"/>
          <ac:spMkLst>
            <pc:docMk/>
            <pc:sldMk cId="1536756340" sldId="277"/>
            <ac:spMk id="7" creationId="{61786358-D7F2-0719-D5A9-F0162F460454}"/>
          </ac:spMkLst>
        </pc:spChg>
        <pc:spChg chg="mod">
          <ac:chgData name="Tomas Ragan" userId="e63e1582-f48a-49dd-8d9d-51eb0b282b50" providerId="ADAL" clId="{BD144F8C-6799-47E7-A5C5-55BEA7D34793}" dt="2024-12-14T21:44:23.080" v="31" actId="1076"/>
          <ac:spMkLst>
            <pc:docMk/>
            <pc:sldMk cId="1536756340" sldId="277"/>
            <ac:spMk id="9" creationId="{92F4D434-46D7-A1D0-3B1F-FD7ED8C94D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EBF1-61FF-471F-AB84-648882539F50}" type="datetimeFigureOut">
              <a:rPr lang="sk-SK" smtClean="0"/>
              <a:t>14. 12. 2024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17912-4491-42C6-B785-A719A134E92F}" type="slidenum">
              <a:rPr lang="sk-SK" smtClean="0"/>
              <a:t>‹#›</a:t>
            </a:fld>
            <a:endParaRPr lang="sk-SK"/>
          </a:p>
        </p:txBody>
      </p:sp>
    </p:spTree>
    <p:extLst>
      <p:ext uri="{BB962C8B-B14F-4D97-AF65-F5344CB8AC3E}">
        <p14:creationId xmlns:p14="http://schemas.microsoft.com/office/powerpoint/2010/main" val="289501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Wingdings" panose="05000000000000000000" pitchFamily="2" charset="2"/>
              <a:buChar char="ü"/>
            </a:pPr>
            <a:r>
              <a:rPr lang="en-US" sz="1200" dirty="0"/>
              <a:t>Access via technical user (App Access) or personal user</a:t>
            </a:r>
          </a:p>
          <a:p>
            <a:pPr marL="285750" indent="-285750">
              <a:buFont typeface="Wingdings" panose="05000000000000000000" pitchFamily="2" charset="2"/>
              <a:buChar char="ü"/>
            </a:pPr>
            <a:r>
              <a:rPr lang="en-US" sz="1200" dirty="0"/>
              <a:t>OAuth2 secured</a:t>
            </a:r>
          </a:p>
          <a:p>
            <a:endParaRPr lang="de-DE" b="1" dirty="0"/>
          </a:p>
        </p:txBody>
      </p:sp>
      <p:sp>
        <p:nvSpPr>
          <p:cNvPr id="4" name="Foliennummernplatzhalter 3"/>
          <p:cNvSpPr>
            <a:spLocks noGrp="1"/>
          </p:cNvSpPr>
          <p:nvPr>
            <p:ph type="sldNum" sz="quarter" idx="5"/>
          </p:nvPr>
        </p:nvSpPr>
        <p:spPr/>
        <p:txBody>
          <a:bodyPr/>
          <a:lstStyle/>
          <a:p>
            <a:fld id="{13A17912-4491-42C6-B785-A719A134E92F}" type="slidenum">
              <a:rPr lang="sk-SK" smtClean="0"/>
              <a:t>2</a:t>
            </a:fld>
            <a:endParaRPr lang="sk-SK"/>
          </a:p>
        </p:txBody>
      </p:sp>
    </p:spTree>
    <p:extLst>
      <p:ext uri="{BB962C8B-B14F-4D97-AF65-F5344CB8AC3E}">
        <p14:creationId xmlns:p14="http://schemas.microsoft.com/office/powerpoint/2010/main" val="426645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Wingdings" panose="05000000000000000000" pitchFamily="2" charset="2"/>
              <a:buChar char="ü"/>
            </a:pPr>
            <a:r>
              <a:rPr lang="en-US" sz="1200" dirty="0"/>
              <a:t>Access via technical user (App Access) or personal user</a:t>
            </a:r>
          </a:p>
          <a:p>
            <a:pPr marL="285750" indent="-285750">
              <a:buFont typeface="Wingdings" panose="05000000000000000000" pitchFamily="2" charset="2"/>
              <a:buChar char="ü"/>
            </a:pPr>
            <a:r>
              <a:rPr lang="en-US" sz="1200" dirty="0"/>
              <a:t>OAuth2 secured</a:t>
            </a:r>
          </a:p>
          <a:p>
            <a:endParaRPr lang="de-DE" b="1" dirty="0"/>
          </a:p>
        </p:txBody>
      </p:sp>
      <p:sp>
        <p:nvSpPr>
          <p:cNvPr id="4" name="Foliennummernplatzhalter 3"/>
          <p:cNvSpPr>
            <a:spLocks noGrp="1"/>
          </p:cNvSpPr>
          <p:nvPr>
            <p:ph type="sldNum" sz="quarter" idx="5"/>
          </p:nvPr>
        </p:nvSpPr>
        <p:spPr/>
        <p:txBody>
          <a:bodyPr/>
          <a:lstStyle/>
          <a:p>
            <a:fld id="{13A17912-4491-42C6-B785-A719A134E92F}" type="slidenum">
              <a:rPr lang="sk-SK" smtClean="0"/>
              <a:t>3</a:t>
            </a:fld>
            <a:endParaRPr lang="sk-SK"/>
          </a:p>
        </p:txBody>
      </p:sp>
    </p:spTree>
    <p:extLst>
      <p:ext uri="{BB962C8B-B14F-4D97-AF65-F5344CB8AC3E}">
        <p14:creationId xmlns:p14="http://schemas.microsoft.com/office/powerpoint/2010/main" val="426645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Wingdings" panose="05000000000000000000" pitchFamily="2" charset="2"/>
              <a:buChar char="ü"/>
            </a:pPr>
            <a:r>
              <a:rPr lang="en-US" sz="1200" dirty="0"/>
              <a:t>Access via technical user (App Access) or personal user</a:t>
            </a:r>
          </a:p>
          <a:p>
            <a:pPr marL="285750" indent="-285750">
              <a:buFont typeface="Wingdings" panose="05000000000000000000" pitchFamily="2" charset="2"/>
              <a:buChar char="ü"/>
            </a:pPr>
            <a:r>
              <a:rPr lang="en-US" sz="1200" dirty="0"/>
              <a:t>OAuth2 secured</a:t>
            </a:r>
          </a:p>
          <a:p>
            <a:endParaRPr lang="de-DE" b="1" dirty="0"/>
          </a:p>
        </p:txBody>
      </p:sp>
      <p:sp>
        <p:nvSpPr>
          <p:cNvPr id="4" name="Foliennummernplatzhalter 3"/>
          <p:cNvSpPr>
            <a:spLocks noGrp="1"/>
          </p:cNvSpPr>
          <p:nvPr>
            <p:ph type="sldNum" sz="quarter" idx="5"/>
          </p:nvPr>
        </p:nvSpPr>
        <p:spPr/>
        <p:txBody>
          <a:bodyPr/>
          <a:lstStyle/>
          <a:p>
            <a:fld id="{13A17912-4491-42C6-B785-A719A134E92F}" type="slidenum">
              <a:rPr lang="sk-SK" smtClean="0"/>
              <a:t>4</a:t>
            </a:fld>
            <a:endParaRPr lang="sk-SK"/>
          </a:p>
        </p:txBody>
      </p:sp>
    </p:spTree>
    <p:extLst>
      <p:ext uri="{BB962C8B-B14F-4D97-AF65-F5344CB8AC3E}">
        <p14:creationId xmlns:p14="http://schemas.microsoft.com/office/powerpoint/2010/main" val="426645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Wingdings" panose="05000000000000000000" pitchFamily="2" charset="2"/>
              <a:buChar char="ü"/>
            </a:pPr>
            <a:r>
              <a:rPr lang="en-US" sz="1200" dirty="0"/>
              <a:t>Access via technical user (App Access) or personal user</a:t>
            </a:r>
          </a:p>
          <a:p>
            <a:pPr marL="285750" indent="-285750">
              <a:buFont typeface="Wingdings" panose="05000000000000000000" pitchFamily="2" charset="2"/>
              <a:buChar char="ü"/>
            </a:pPr>
            <a:r>
              <a:rPr lang="en-US" sz="1200" dirty="0"/>
              <a:t>OAuth2 secured</a:t>
            </a:r>
          </a:p>
          <a:p>
            <a:endParaRPr lang="de-DE" b="1" dirty="0"/>
          </a:p>
        </p:txBody>
      </p:sp>
      <p:sp>
        <p:nvSpPr>
          <p:cNvPr id="4" name="Foliennummernplatzhalter 3"/>
          <p:cNvSpPr>
            <a:spLocks noGrp="1"/>
          </p:cNvSpPr>
          <p:nvPr>
            <p:ph type="sldNum" sz="quarter" idx="5"/>
          </p:nvPr>
        </p:nvSpPr>
        <p:spPr/>
        <p:txBody>
          <a:bodyPr/>
          <a:lstStyle/>
          <a:p>
            <a:fld id="{13A17912-4491-42C6-B785-A719A134E92F}" type="slidenum">
              <a:rPr lang="sk-SK" smtClean="0"/>
              <a:t>5</a:t>
            </a:fld>
            <a:endParaRPr lang="sk-SK"/>
          </a:p>
        </p:txBody>
      </p:sp>
    </p:spTree>
    <p:extLst>
      <p:ext uri="{BB962C8B-B14F-4D97-AF65-F5344CB8AC3E}">
        <p14:creationId xmlns:p14="http://schemas.microsoft.com/office/powerpoint/2010/main" val="29483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3c0f00b8d1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13c0f00b8d1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12/14/2024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EAE9-4DEA-4947-8A47-64CB934F0DB2}"/>
              </a:ext>
            </a:extLst>
          </p:cNvPr>
          <p:cNvSpPr>
            <a:spLocks noGrp="1"/>
          </p:cNvSpPr>
          <p:nvPr>
            <p:ph type="title"/>
          </p:nvPr>
        </p:nvSpPr>
        <p:spPr/>
        <p:txBody>
          <a:bodyPr/>
          <a:lstStyle/>
          <a:p>
            <a:r>
              <a:rPr lang="en-US"/>
              <a:t>Click to edit Master title style</a:t>
            </a:r>
            <a:endParaRPr lang="sk-SK"/>
          </a:p>
        </p:txBody>
      </p:sp>
      <p:sp>
        <p:nvSpPr>
          <p:cNvPr id="3" name="Date Placeholder 2">
            <a:extLst>
              <a:ext uri="{FF2B5EF4-FFF2-40B4-BE49-F238E27FC236}">
                <a16:creationId xmlns:a16="http://schemas.microsoft.com/office/drawing/2014/main" id="{319E3493-547F-47AF-B59F-C83DD33956BF}"/>
              </a:ext>
            </a:extLst>
          </p:cNvPr>
          <p:cNvSpPr>
            <a:spLocks noGrp="1"/>
          </p:cNvSpPr>
          <p:nvPr>
            <p:ph type="dt" sz="half" idx="10"/>
          </p:nvPr>
        </p:nvSpPr>
        <p:spPr/>
        <p:txBody>
          <a:bodyPr/>
          <a:lstStyle/>
          <a:p>
            <a:fld id="{48A87A34-81AB-432B-8DAE-1953F412C126}" type="datetimeFigureOut">
              <a:rPr lang="en-US" smtClean="0"/>
              <a:pPr/>
              <a:t>12/14/2024</a:t>
            </a:fld>
            <a:endParaRPr lang="en-US" dirty="0"/>
          </a:p>
        </p:txBody>
      </p:sp>
      <p:sp>
        <p:nvSpPr>
          <p:cNvPr id="4" name="Footer Placeholder 3">
            <a:extLst>
              <a:ext uri="{FF2B5EF4-FFF2-40B4-BE49-F238E27FC236}">
                <a16:creationId xmlns:a16="http://schemas.microsoft.com/office/drawing/2014/main" id="{1C953C03-2B9D-4242-867D-57BC4EE0E1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2C158A-162C-4602-98E0-D9762B09223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806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12/14/2024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slide" Target="slide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1.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slide" Target="slide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slide" Target="slide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www.exsapt.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29D0FD1F-1E48-4053-BE72-1EBF58A8643A}"/>
              </a:ext>
            </a:extLst>
          </p:cNvPr>
          <p:cNvCxnSpPr>
            <a:cxnSpLocks/>
          </p:cNvCxnSpPr>
          <p:nvPr/>
        </p:nvCxnSpPr>
        <p:spPr>
          <a:xfrm>
            <a:off x="2926080" y="4705350"/>
            <a:ext cx="65328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10;&#10;Description automatically generated">
            <a:extLst>
              <a:ext uri="{FF2B5EF4-FFF2-40B4-BE49-F238E27FC236}">
                <a16:creationId xmlns:a16="http://schemas.microsoft.com/office/drawing/2014/main" id="{EE48F029-B319-46C7-979B-41EFDC7CE4DC}"/>
              </a:ext>
            </a:extLst>
          </p:cNvPr>
          <p:cNvPicPr>
            <a:picLocks noChangeAspect="1"/>
          </p:cNvPicPr>
          <p:nvPr/>
        </p:nvPicPr>
        <p:blipFill>
          <a:blip r:embed="rId2"/>
          <a:stretch>
            <a:fillRect/>
          </a:stretch>
        </p:blipFill>
        <p:spPr>
          <a:xfrm>
            <a:off x="4531360" y="5090591"/>
            <a:ext cx="3513529" cy="1288294"/>
          </a:xfrm>
          <a:prstGeom prst="rect">
            <a:avLst/>
          </a:prstGeom>
        </p:spPr>
      </p:pic>
      <p:sp>
        <p:nvSpPr>
          <p:cNvPr id="2" name="TextBox 1">
            <a:extLst>
              <a:ext uri="{FF2B5EF4-FFF2-40B4-BE49-F238E27FC236}">
                <a16:creationId xmlns:a16="http://schemas.microsoft.com/office/drawing/2014/main" id="{FC7B1E85-0B5A-3394-D742-0184856FEEE2}"/>
              </a:ext>
            </a:extLst>
          </p:cNvPr>
          <p:cNvSpPr txBox="1"/>
          <p:nvPr/>
        </p:nvSpPr>
        <p:spPr>
          <a:xfrm>
            <a:off x="1981200" y="1280160"/>
            <a:ext cx="8097520" cy="1323439"/>
          </a:xfrm>
          <a:prstGeom prst="rect">
            <a:avLst/>
          </a:prstGeom>
          <a:noFill/>
        </p:spPr>
        <p:txBody>
          <a:bodyPr wrap="square" rtlCol="0">
            <a:spAutoFit/>
          </a:bodyPr>
          <a:lstStyle/>
          <a:p>
            <a:pPr algn="ctr"/>
            <a:r>
              <a:rPr lang="en-US" sz="4000" b="1" dirty="0"/>
              <a:t>We offer the following </a:t>
            </a:r>
          </a:p>
          <a:p>
            <a:pPr algn="ctr"/>
            <a:r>
              <a:rPr lang="en-US" sz="4000" b="1" dirty="0"/>
              <a:t>project accelerators:</a:t>
            </a:r>
            <a:endParaRPr lang="sk-SK" sz="4000" b="1" dirty="0"/>
          </a:p>
        </p:txBody>
      </p:sp>
      <p:sp>
        <p:nvSpPr>
          <p:cNvPr id="3" name="TextBox 2">
            <a:hlinkClick r:id="rId3" action="ppaction://hlinksldjump"/>
            <a:extLst>
              <a:ext uri="{FF2B5EF4-FFF2-40B4-BE49-F238E27FC236}">
                <a16:creationId xmlns:a16="http://schemas.microsoft.com/office/drawing/2014/main" id="{3ACF51C0-BB30-7167-EB0D-28153F05EA80}"/>
              </a:ext>
            </a:extLst>
          </p:cNvPr>
          <p:cNvSpPr txBox="1"/>
          <p:nvPr/>
        </p:nvSpPr>
        <p:spPr>
          <a:xfrm>
            <a:off x="1666240" y="2885440"/>
            <a:ext cx="1859280" cy="1477328"/>
          </a:xfrm>
          <a:prstGeom prst="rect">
            <a:avLst/>
          </a:prstGeom>
          <a:solidFill>
            <a:schemeClr val="accent1">
              <a:lumMod val="75000"/>
            </a:schemeClr>
          </a:solidFill>
          <a:ln>
            <a:solidFill>
              <a:srgbClr val="00707B"/>
            </a:solidFill>
          </a:ln>
        </p:spPr>
        <p:txBody>
          <a:bodyPr wrap="square" rtlCol="0">
            <a:spAutoFit/>
          </a:bodyPr>
          <a:lstStyle/>
          <a:p>
            <a:pPr algn="ctr"/>
            <a:endParaRPr lang="en-US" b="1" dirty="0"/>
          </a:p>
          <a:p>
            <a:pPr algn="ctr"/>
            <a:r>
              <a:rPr lang="en-US" b="1" dirty="0"/>
              <a:t>MS Office </a:t>
            </a:r>
          </a:p>
          <a:p>
            <a:pPr algn="ctr"/>
            <a:r>
              <a:rPr lang="en-US" b="1" dirty="0"/>
              <a:t>Outlook Integration</a:t>
            </a:r>
          </a:p>
          <a:p>
            <a:pPr algn="ctr"/>
            <a:endParaRPr lang="en-US" b="1" dirty="0"/>
          </a:p>
        </p:txBody>
      </p:sp>
      <p:sp>
        <p:nvSpPr>
          <p:cNvPr id="4" name="TextBox 3">
            <a:hlinkClick r:id="rId4" action="ppaction://hlinksldjump"/>
            <a:extLst>
              <a:ext uri="{FF2B5EF4-FFF2-40B4-BE49-F238E27FC236}">
                <a16:creationId xmlns:a16="http://schemas.microsoft.com/office/drawing/2014/main" id="{63989ADB-4986-D6FD-A1D7-3D79CFF8B3B5}"/>
              </a:ext>
            </a:extLst>
          </p:cNvPr>
          <p:cNvSpPr txBox="1"/>
          <p:nvPr/>
        </p:nvSpPr>
        <p:spPr>
          <a:xfrm>
            <a:off x="3952240" y="2885440"/>
            <a:ext cx="1859280" cy="1477328"/>
          </a:xfrm>
          <a:prstGeom prst="rect">
            <a:avLst/>
          </a:prstGeom>
          <a:solidFill>
            <a:schemeClr val="accent1">
              <a:lumMod val="75000"/>
            </a:schemeClr>
          </a:solidFill>
          <a:ln>
            <a:solidFill>
              <a:srgbClr val="00707B"/>
            </a:solidFill>
          </a:ln>
        </p:spPr>
        <p:txBody>
          <a:bodyPr wrap="square" rtlCol="0">
            <a:spAutoFit/>
          </a:bodyPr>
          <a:lstStyle/>
          <a:p>
            <a:pPr algn="ctr"/>
            <a:endParaRPr lang="en-US" b="1" dirty="0"/>
          </a:p>
          <a:p>
            <a:pPr algn="ctr"/>
            <a:r>
              <a:rPr lang="en-US" b="1" dirty="0"/>
              <a:t>Data </a:t>
            </a:r>
          </a:p>
          <a:p>
            <a:pPr algn="ctr"/>
            <a:r>
              <a:rPr lang="en-US" b="1" dirty="0"/>
              <a:t>Migration </a:t>
            </a:r>
          </a:p>
          <a:p>
            <a:pPr algn="ctr"/>
            <a:r>
              <a:rPr lang="en-US" b="1" dirty="0"/>
              <a:t>Tool</a:t>
            </a:r>
          </a:p>
          <a:p>
            <a:pPr algn="ctr"/>
            <a:endParaRPr lang="en-US" b="1" dirty="0"/>
          </a:p>
        </p:txBody>
      </p:sp>
      <p:sp>
        <p:nvSpPr>
          <p:cNvPr id="6" name="TextBox 5">
            <a:hlinkClick r:id="rId5" action="ppaction://hlinksldjump"/>
            <a:extLst>
              <a:ext uri="{FF2B5EF4-FFF2-40B4-BE49-F238E27FC236}">
                <a16:creationId xmlns:a16="http://schemas.microsoft.com/office/drawing/2014/main" id="{A6ED14E7-2A6B-9626-78C6-352543B062A5}"/>
              </a:ext>
            </a:extLst>
          </p:cNvPr>
          <p:cNvSpPr txBox="1"/>
          <p:nvPr/>
        </p:nvSpPr>
        <p:spPr>
          <a:xfrm>
            <a:off x="6258560" y="2885440"/>
            <a:ext cx="1859280" cy="1477328"/>
          </a:xfrm>
          <a:prstGeom prst="rect">
            <a:avLst/>
          </a:prstGeom>
          <a:solidFill>
            <a:schemeClr val="accent1">
              <a:lumMod val="75000"/>
            </a:schemeClr>
          </a:solidFill>
          <a:ln>
            <a:solidFill>
              <a:srgbClr val="00707B"/>
            </a:solidFill>
          </a:ln>
        </p:spPr>
        <p:txBody>
          <a:bodyPr wrap="square" rtlCol="0">
            <a:spAutoFit/>
          </a:bodyPr>
          <a:lstStyle/>
          <a:p>
            <a:pPr algn="ctr"/>
            <a:endParaRPr lang="en-US" b="1" dirty="0"/>
          </a:p>
          <a:p>
            <a:pPr algn="ctr"/>
            <a:r>
              <a:rPr lang="en-US" b="1" dirty="0"/>
              <a:t>WEB UI </a:t>
            </a:r>
          </a:p>
          <a:p>
            <a:pPr algn="ctr"/>
            <a:r>
              <a:rPr lang="en-US" b="1" dirty="0"/>
              <a:t>Migration</a:t>
            </a:r>
          </a:p>
          <a:p>
            <a:pPr algn="ctr"/>
            <a:r>
              <a:rPr lang="en-US" b="1" dirty="0"/>
              <a:t>Tool</a:t>
            </a:r>
          </a:p>
          <a:p>
            <a:pPr algn="ctr"/>
            <a:endParaRPr lang="en-US" b="1" dirty="0"/>
          </a:p>
        </p:txBody>
      </p:sp>
      <p:sp>
        <p:nvSpPr>
          <p:cNvPr id="9" name="TextBox 8">
            <a:extLst>
              <a:ext uri="{FF2B5EF4-FFF2-40B4-BE49-F238E27FC236}">
                <a16:creationId xmlns:a16="http://schemas.microsoft.com/office/drawing/2014/main" id="{92F4D434-46D7-A1D0-3B1F-FD7ED8C94D12}"/>
              </a:ext>
            </a:extLst>
          </p:cNvPr>
          <p:cNvSpPr txBox="1"/>
          <p:nvPr/>
        </p:nvSpPr>
        <p:spPr>
          <a:xfrm>
            <a:off x="1676400" y="325120"/>
            <a:ext cx="10586720" cy="707886"/>
          </a:xfrm>
          <a:prstGeom prst="rect">
            <a:avLst/>
          </a:prstGeom>
          <a:noFill/>
        </p:spPr>
        <p:txBody>
          <a:bodyPr wrap="square" rtlCol="0">
            <a:spAutoFit/>
          </a:bodyPr>
          <a:lstStyle/>
          <a:p>
            <a:pPr algn="ctr"/>
            <a:r>
              <a:rPr lang="en-US" sz="4000" b="1" dirty="0"/>
              <a:t>DO YOU CONTINUE CRM ON S4 on premise?</a:t>
            </a:r>
            <a:endParaRPr lang="sk-SK" sz="4000" b="1" dirty="0"/>
          </a:p>
        </p:txBody>
      </p:sp>
      <p:sp>
        <p:nvSpPr>
          <p:cNvPr id="7" name="TextBox 6">
            <a:hlinkClick r:id="rId6" action="ppaction://hlinksldjump"/>
            <a:extLst>
              <a:ext uri="{FF2B5EF4-FFF2-40B4-BE49-F238E27FC236}">
                <a16:creationId xmlns:a16="http://schemas.microsoft.com/office/drawing/2014/main" id="{61786358-D7F2-0719-D5A9-F0162F460454}"/>
              </a:ext>
            </a:extLst>
          </p:cNvPr>
          <p:cNvSpPr txBox="1"/>
          <p:nvPr/>
        </p:nvSpPr>
        <p:spPr>
          <a:xfrm>
            <a:off x="8595360" y="2885440"/>
            <a:ext cx="1859280" cy="1477328"/>
          </a:xfrm>
          <a:prstGeom prst="rect">
            <a:avLst/>
          </a:prstGeom>
          <a:solidFill>
            <a:schemeClr val="accent1">
              <a:lumMod val="75000"/>
            </a:schemeClr>
          </a:solidFill>
          <a:ln>
            <a:solidFill>
              <a:srgbClr val="00707B"/>
            </a:solidFill>
          </a:ln>
        </p:spPr>
        <p:txBody>
          <a:bodyPr wrap="square" rtlCol="0">
            <a:spAutoFit/>
          </a:bodyPr>
          <a:lstStyle/>
          <a:p>
            <a:pPr algn="ctr"/>
            <a:endParaRPr lang="en-US" b="1" dirty="0"/>
          </a:p>
          <a:p>
            <a:pPr algn="ctr"/>
            <a:r>
              <a:rPr lang="en-US" b="1" dirty="0"/>
              <a:t>Data </a:t>
            </a:r>
          </a:p>
          <a:p>
            <a:pPr algn="ctr"/>
            <a:r>
              <a:rPr lang="en-US" b="1" dirty="0"/>
              <a:t>Exchange Framework</a:t>
            </a:r>
          </a:p>
          <a:p>
            <a:pPr algn="ctr"/>
            <a:endParaRPr lang="en-US" b="1" dirty="0"/>
          </a:p>
        </p:txBody>
      </p:sp>
    </p:spTree>
    <p:extLst>
      <p:ext uri="{BB962C8B-B14F-4D97-AF65-F5344CB8AC3E}">
        <p14:creationId xmlns:p14="http://schemas.microsoft.com/office/powerpoint/2010/main" val="153675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4">
            <a:extLst>
              <a:ext uri="{FF2B5EF4-FFF2-40B4-BE49-F238E27FC236}">
                <a16:creationId xmlns:a16="http://schemas.microsoft.com/office/drawing/2014/main" id="{EDBC5E6C-2734-499E-9E50-CBA3C29B3788}"/>
              </a:ext>
            </a:extLst>
          </p:cNvPr>
          <p:cNvSpPr txBox="1">
            <a:spLocks/>
          </p:cNvSpPr>
          <p:nvPr/>
        </p:nvSpPr>
        <p:spPr>
          <a:xfrm>
            <a:off x="0" y="0"/>
            <a:ext cx="11526838" cy="1017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dirty="0"/>
              <a:t>EXECUTIVE SUMMARY</a:t>
            </a:r>
          </a:p>
        </p:txBody>
      </p:sp>
      <p:sp>
        <p:nvSpPr>
          <p:cNvPr id="3" name="Text Placeholder 45">
            <a:extLst>
              <a:ext uri="{FF2B5EF4-FFF2-40B4-BE49-F238E27FC236}">
                <a16:creationId xmlns:a16="http://schemas.microsoft.com/office/drawing/2014/main" id="{F9F36193-F7AE-4ED3-AF52-E382323CE007}"/>
              </a:ext>
            </a:extLst>
          </p:cNvPr>
          <p:cNvSpPr txBox="1">
            <a:spLocks/>
          </p:cNvSpPr>
          <p:nvPr/>
        </p:nvSpPr>
        <p:spPr>
          <a:xfrm>
            <a:off x="1082351" y="1194869"/>
            <a:ext cx="10777068" cy="11377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EXSAPT is primarily focused to deliver nearshore expert SAP services. Our solution stands on two key pillars providing the highest quality of nearshore service delivery, while ensuring the lowest possible rates for SAP application management work on the market.</a:t>
            </a:r>
          </a:p>
        </p:txBody>
      </p:sp>
      <p:grpSp>
        <p:nvGrpSpPr>
          <p:cNvPr id="4" name="Group 3">
            <a:extLst>
              <a:ext uri="{FF2B5EF4-FFF2-40B4-BE49-F238E27FC236}">
                <a16:creationId xmlns:a16="http://schemas.microsoft.com/office/drawing/2014/main" id="{D45D2D4D-C286-4311-802D-768A90F70169}"/>
              </a:ext>
            </a:extLst>
          </p:cNvPr>
          <p:cNvGrpSpPr/>
          <p:nvPr/>
        </p:nvGrpSpPr>
        <p:grpSpPr>
          <a:xfrm>
            <a:off x="2943225" y="3110175"/>
            <a:ext cx="1504686" cy="1504686"/>
            <a:chOff x="8532580" y="3015685"/>
            <a:chExt cx="1504686" cy="1504686"/>
          </a:xfrm>
        </p:grpSpPr>
        <p:sp>
          <p:nvSpPr>
            <p:cNvPr id="5" name="Oval 4">
              <a:extLst>
                <a:ext uri="{FF2B5EF4-FFF2-40B4-BE49-F238E27FC236}">
                  <a16:creationId xmlns:a16="http://schemas.microsoft.com/office/drawing/2014/main" id="{8715E117-126A-469B-BCEA-0DC47CC4A482}"/>
                </a:ext>
              </a:extLst>
            </p:cNvPr>
            <p:cNvSpPr>
              <a:spLocks noChangeAspect="1"/>
            </p:cNvSpPr>
            <p:nvPr/>
          </p:nvSpPr>
          <p:spPr>
            <a:xfrm>
              <a:off x="8532580" y="3015685"/>
              <a:ext cx="1504686" cy="15046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6" name="Oval 5">
              <a:extLst>
                <a:ext uri="{FF2B5EF4-FFF2-40B4-BE49-F238E27FC236}">
                  <a16:creationId xmlns:a16="http://schemas.microsoft.com/office/drawing/2014/main" id="{2E3968E2-645E-4C5B-AA70-2E347D89A44C}"/>
                </a:ext>
              </a:extLst>
            </p:cNvPr>
            <p:cNvSpPr>
              <a:spLocks noChangeAspect="1"/>
            </p:cNvSpPr>
            <p:nvPr/>
          </p:nvSpPr>
          <p:spPr>
            <a:xfrm>
              <a:off x="8669084" y="3152189"/>
              <a:ext cx="1231680" cy="123168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grpSp>
      <p:sp>
        <p:nvSpPr>
          <p:cNvPr id="7" name="Rectangle 6">
            <a:extLst>
              <a:ext uri="{FF2B5EF4-FFF2-40B4-BE49-F238E27FC236}">
                <a16:creationId xmlns:a16="http://schemas.microsoft.com/office/drawing/2014/main" id="{88995E30-965C-420E-8354-3B8F84C838ED}"/>
              </a:ext>
            </a:extLst>
          </p:cNvPr>
          <p:cNvSpPr/>
          <p:nvPr/>
        </p:nvSpPr>
        <p:spPr bwMode="auto">
          <a:xfrm>
            <a:off x="2257500" y="4868154"/>
            <a:ext cx="3090116" cy="271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lstStyle/>
          <a:p>
            <a:pPr marL="0" marR="0" lvl="0" indent="0" algn="ctr" defTabSz="914400" eaLnBrk="1" fontAlgn="base"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Calibri" panose="020F0502020204030204" pitchFamily="34" charset="0"/>
                <a:cs typeface="Arial" pitchFamily="34" charset="0"/>
              </a:rPr>
              <a:t>High Quality People</a:t>
            </a:r>
          </a:p>
          <a:p>
            <a:pPr marL="0" marR="0" lvl="0" indent="0" algn="ctr" defTabSz="914400" eaLnBrk="1" fontAlgn="base" latinLnBrk="0" hangingPunct="1">
              <a:lnSpc>
                <a:spcPct val="9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tx1"/>
              </a:solidFill>
              <a:effectLst/>
              <a:uLnTx/>
              <a:uFillTx/>
              <a:latin typeface="Calibri" panose="020F0502020204030204" pitchFamily="34" charset="0"/>
              <a:cs typeface="Arial" pitchFamily="34" charset="0"/>
            </a:endParaRPr>
          </a:p>
          <a:p>
            <a:pPr marL="0" marR="0" lvl="0" indent="0" algn="ctr" defTabSz="914400" eaLnBrk="1" fontAlgn="base" latinLnBrk="0" hangingPunct="1">
              <a:lnSpc>
                <a:spcPct val="90000"/>
              </a:lnSpc>
              <a:spcBef>
                <a:spcPts val="0"/>
              </a:spcBef>
              <a:spcAft>
                <a:spcPts val="0"/>
              </a:spcAft>
              <a:buClrTx/>
              <a:buSzTx/>
              <a:buFontTx/>
              <a:buNone/>
              <a:tabLst/>
              <a:defRPr/>
            </a:pPr>
            <a:r>
              <a:rPr lang="en-US" sz="1400" kern="0" dirty="0">
                <a:solidFill>
                  <a:schemeClr val="tx1"/>
                </a:solidFill>
                <a:latin typeface="Calibri" panose="020F0502020204030204" pitchFamily="34" charset="0"/>
                <a:cs typeface="Arial" pitchFamily="34" charset="0"/>
              </a:rPr>
              <a:t>We are bringing Highly Experienced SAP Consultants together.</a:t>
            </a:r>
            <a:endParaRPr kumimoji="0" lang="en-US" sz="1400" b="0" i="0" u="none" strike="noStrike" kern="0" cap="none" spc="0" normalizeH="0" baseline="0" noProof="0" dirty="0">
              <a:ln>
                <a:noFill/>
              </a:ln>
              <a:solidFill>
                <a:schemeClr val="tx1"/>
              </a:solidFill>
              <a:effectLst/>
              <a:uLnTx/>
              <a:uFillTx/>
              <a:latin typeface="Calibri" panose="020F0502020204030204" pitchFamily="34" charset="0"/>
              <a:cs typeface="Arial" pitchFamily="34" charset="0"/>
            </a:endParaRPr>
          </a:p>
        </p:txBody>
      </p:sp>
      <p:grpSp>
        <p:nvGrpSpPr>
          <p:cNvPr id="8" name="Group 7">
            <a:extLst>
              <a:ext uri="{FF2B5EF4-FFF2-40B4-BE49-F238E27FC236}">
                <a16:creationId xmlns:a16="http://schemas.microsoft.com/office/drawing/2014/main" id="{8B333468-43FE-4639-9007-239978AB15D0}"/>
              </a:ext>
            </a:extLst>
          </p:cNvPr>
          <p:cNvGrpSpPr/>
          <p:nvPr/>
        </p:nvGrpSpPr>
        <p:grpSpPr>
          <a:xfrm>
            <a:off x="7466213" y="3045809"/>
            <a:ext cx="1504686" cy="1531538"/>
            <a:chOff x="8532580" y="3015685"/>
            <a:chExt cx="1504686" cy="1504686"/>
          </a:xfrm>
          <a:solidFill>
            <a:schemeClr val="accent2">
              <a:lumMod val="75000"/>
            </a:schemeClr>
          </a:solidFill>
        </p:grpSpPr>
        <p:sp>
          <p:nvSpPr>
            <p:cNvPr id="9" name="Oval 8">
              <a:extLst>
                <a:ext uri="{FF2B5EF4-FFF2-40B4-BE49-F238E27FC236}">
                  <a16:creationId xmlns:a16="http://schemas.microsoft.com/office/drawing/2014/main" id="{D089DD27-5BB3-4886-9C33-14ECC1149FA6}"/>
                </a:ext>
              </a:extLst>
            </p:cNvPr>
            <p:cNvSpPr>
              <a:spLocks noChangeAspect="1"/>
            </p:cNvSpPr>
            <p:nvPr/>
          </p:nvSpPr>
          <p:spPr>
            <a:xfrm>
              <a:off x="8532580" y="3015685"/>
              <a:ext cx="1504686" cy="15046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0" name="Oval 9">
              <a:extLst>
                <a:ext uri="{FF2B5EF4-FFF2-40B4-BE49-F238E27FC236}">
                  <a16:creationId xmlns:a16="http://schemas.microsoft.com/office/drawing/2014/main" id="{A010722B-AE0B-4C56-A0BF-3644566F7923}"/>
                </a:ext>
              </a:extLst>
            </p:cNvPr>
            <p:cNvSpPr>
              <a:spLocks noChangeAspect="1"/>
            </p:cNvSpPr>
            <p:nvPr/>
          </p:nvSpPr>
          <p:spPr>
            <a:xfrm>
              <a:off x="8669084" y="3152189"/>
              <a:ext cx="1231680" cy="123168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grpSp>
      <p:sp>
        <p:nvSpPr>
          <p:cNvPr id="11" name="Rectangle 10">
            <a:extLst>
              <a:ext uri="{FF2B5EF4-FFF2-40B4-BE49-F238E27FC236}">
                <a16:creationId xmlns:a16="http://schemas.microsoft.com/office/drawing/2014/main" id="{18832EC0-C1B0-4EF1-A4C5-DCC450CF9DB3}"/>
              </a:ext>
            </a:extLst>
          </p:cNvPr>
          <p:cNvSpPr/>
          <p:nvPr/>
        </p:nvSpPr>
        <p:spPr bwMode="auto">
          <a:xfrm>
            <a:off x="6776135" y="4868154"/>
            <a:ext cx="3090116" cy="271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lstStyle/>
          <a:p>
            <a:pPr marL="0" marR="0" lvl="0" indent="0" algn="ctr" defTabSz="914400" eaLnBrk="1" fontAlgn="base"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Calibri" panose="020F0502020204030204" pitchFamily="34" charset="0"/>
                <a:cs typeface="Arial" pitchFamily="34" charset="0"/>
              </a:rPr>
              <a:t>Long-Term Partnership</a:t>
            </a:r>
          </a:p>
          <a:p>
            <a:pPr marL="0" marR="0" lvl="0" indent="0" algn="ctr" defTabSz="914400" eaLnBrk="1" fontAlgn="base" latinLnBrk="0" hangingPunct="1">
              <a:lnSpc>
                <a:spcPct val="90000"/>
              </a:lnSpc>
              <a:spcBef>
                <a:spcPts val="0"/>
              </a:spcBef>
              <a:spcAft>
                <a:spcPts val="0"/>
              </a:spcAft>
              <a:buClrTx/>
              <a:buSzTx/>
              <a:buFontTx/>
              <a:buNone/>
              <a:tabLst/>
              <a:defRPr/>
            </a:pPr>
            <a:endParaRPr lang="en-US" sz="1400" kern="0" dirty="0">
              <a:solidFill>
                <a:schemeClr val="tx1"/>
              </a:solidFill>
              <a:latin typeface="Calibri" panose="020F0502020204030204" pitchFamily="34" charset="0"/>
              <a:cs typeface="Arial" pitchFamily="34" charset="0"/>
            </a:endParaRPr>
          </a:p>
          <a:p>
            <a:pPr marL="0" marR="0" lvl="0" indent="0" algn="ctr" defTabSz="914400" eaLnBrk="1" fontAlgn="base" latinLnBrk="0" hangingPunct="1">
              <a:lnSpc>
                <a:spcPct val="90000"/>
              </a:lnSpc>
              <a:spcBef>
                <a:spcPts val="0"/>
              </a:spcBef>
              <a:spcAft>
                <a:spcPts val="0"/>
              </a:spcAft>
              <a:buClrTx/>
              <a:buSzTx/>
              <a:buFontTx/>
              <a:buNone/>
              <a:tabLst/>
              <a:defRPr/>
            </a:pPr>
            <a:r>
              <a:rPr lang="en-US" sz="1400" kern="0" dirty="0">
                <a:solidFill>
                  <a:schemeClr val="tx1"/>
                </a:solidFill>
                <a:latin typeface="Calibri" panose="020F0502020204030204" pitchFamily="34" charset="0"/>
                <a:cs typeface="Arial" pitchFamily="34" charset="0"/>
              </a:rPr>
              <a:t>We are offering a long-term partnership to meet the strategic financial targets.</a:t>
            </a:r>
          </a:p>
        </p:txBody>
      </p:sp>
      <p:pic>
        <p:nvPicPr>
          <p:cNvPr id="17" name="Graphic 16" descr="Handshake">
            <a:extLst>
              <a:ext uri="{FF2B5EF4-FFF2-40B4-BE49-F238E27FC236}">
                <a16:creationId xmlns:a16="http://schemas.microsoft.com/office/drawing/2014/main" id="{DD0F0D3A-528E-458C-B603-07D01EC791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61356" y="3383808"/>
            <a:ext cx="914400" cy="914400"/>
          </a:xfrm>
          <a:prstGeom prst="rect">
            <a:avLst/>
          </a:prstGeom>
        </p:spPr>
      </p:pic>
      <p:pic>
        <p:nvPicPr>
          <p:cNvPr id="19" name="Graphic 18" descr="Business Growth">
            <a:extLst>
              <a:ext uri="{FF2B5EF4-FFF2-40B4-BE49-F238E27FC236}">
                <a16:creationId xmlns:a16="http://schemas.microsoft.com/office/drawing/2014/main" id="{96FF9BF6-0680-4EB4-B57D-48EE8E3B38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8368" y="3429000"/>
            <a:ext cx="914400" cy="914400"/>
          </a:xfrm>
          <a:prstGeom prst="rect">
            <a:avLst/>
          </a:prstGeom>
        </p:spPr>
      </p:pic>
    </p:spTree>
    <p:extLst>
      <p:ext uri="{BB962C8B-B14F-4D97-AF65-F5344CB8AC3E}">
        <p14:creationId xmlns:p14="http://schemas.microsoft.com/office/powerpoint/2010/main" val="9943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4">
            <a:extLst>
              <a:ext uri="{FF2B5EF4-FFF2-40B4-BE49-F238E27FC236}">
                <a16:creationId xmlns:a16="http://schemas.microsoft.com/office/drawing/2014/main" id="{EDBC5E6C-2734-499E-9E50-CBA3C29B3788}"/>
              </a:ext>
            </a:extLst>
          </p:cNvPr>
          <p:cNvSpPr txBox="1">
            <a:spLocks/>
          </p:cNvSpPr>
          <p:nvPr/>
        </p:nvSpPr>
        <p:spPr>
          <a:xfrm>
            <a:off x="0" y="0"/>
            <a:ext cx="11526838" cy="1017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dirty="0"/>
              <a:t>OUR vision and activity</a:t>
            </a:r>
          </a:p>
        </p:txBody>
      </p:sp>
      <p:sp>
        <p:nvSpPr>
          <p:cNvPr id="3" name="Text Placeholder 45">
            <a:extLst>
              <a:ext uri="{FF2B5EF4-FFF2-40B4-BE49-F238E27FC236}">
                <a16:creationId xmlns:a16="http://schemas.microsoft.com/office/drawing/2014/main" id="{F9F36193-F7AE-4ED3-AF52-E382323CE007}"/>
              </a:ext>
            </a:extLst>
          </p:cNvPr>
          <p:cNvSpPr txBox="1">
            <a:spLocks/>
          </p:cNvSpPr>
          <p:nvPr/>
        </p:nvSpPr>
        <p:spPr>
          <a:xfrm>
            <a:off x="834500" y="1119317"/>
            <a:ext cx="10883735" cy="426230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dirty="0"/>
              <a:t>EXSAPT limited liability company and its delivery concept is an initiative of highly skilled SAP experts working previously for multiple international clients with long-term experience from global consulting corporations. Name EXSAPT stands for </a:t>
            </a:r>
            <a:r>
              <a:rPr lang="en-US" sz="2000" b="1" dirty="0">
                <a:solidFill>
                  <a:schemeClr val="accent2">
                    <a:lumMod val="75000"/>
                  </a:schemeClr>
                </a:solidFill>
              </a:rPr>
              <a:t>EXperts in SAP Technology</a:t>
            </a:r>
            <a:r>
              <a:rPr lang="en-US" sz="2000" dirty="0"/>
              <a:t>.</a:t>
            </a:r>
            <a:endParaRPr lang="sk-SK" sz="2000" dirty="0"/>
          </a:p>
          <a:p>
            <a:pPr marL="0" indent="0">
              <a:buNone/>
            </a:pPr>
            <a:r>
              <a:rPr lang="en-US" sz="2000" dirty="0"/>
              <a:t>The main vision of EXSAPT is simply to provide </a:t>
            </a:r>
            <a:r>
              <a:rPr lang="en-US" sz="2000" b="1" dirty="0">
                <a:solidFill>
                  <a:schemeClr val="accent2">
                    <a:lumMod val="75000"/>
                  </a:schemeClr>
                </a:solidFill>
              </a:rPr>
              <a:t>more for less</a:t>
            </a:r>
            <a:r>
              <a:rPr lang="en-US" sz="2000" dirty="0"/>
              <a:t>, focus on delivery quality and minimize the unnecessary overheads. Flexibility, agility and ability to solve any challenge is the credo of EXSAPT management and its delivery team. Deliver Exactly to the client Expectations is our mission.</a:t>
            </a:r>
            <a:endParaRPr lang="sk-SK" sz="2000" dirty="0"/>
          </a:p>
          <a:p>
            <a:pPr marL="0" indent="0">
              <a:buNone/>
            </a:pPr>
            <a:r>
              <a:rPr lang="en-US" sz="2000" dirty="0"/>
              <a:t>EXSAPT is committed to employ </a:t>
            </a:r>
            <a:r>
              <a:rPr lang="en-US" sz="2000" b="1" dirty="0">
                <a:solidFill>
                  <a:schemeClr val="accent2">
                    <a:lumMod val="75000"/>
                  </a:schemeClr>
                </a:solidFill>
              </a:rPr>
              <a:t>highly skilled SAP professionals only</a:t>
            </a:r>
            <a:r>
              <a:rPr lang="en-US" sz="2000" dirty="0"/>
              <a:t>, with qualification and capabilities proven and guaranteed by the core team, which ensures our clients to cooperate with the best people on the market. We are leveraging a </a:t>
            </a:r>
            <a:r>
              <a:rPr lang="en-US" sz="2000" b="1" dirty="0">
                <a:solidFill>
                  <a:schemeClr val="accent2">
                    <a:lumMod val="75000"/>
                  </a:schemeClr>
                </a:solidFill>
              </a:rPr>
              <a:t>vast network built over many years </a:t>
            </a:r>
            <a:r>
              <a:rPr lang="en-US" sz="2000" dirty="0"/>
              <a:t>based on friendship and trust, as well as close business relations of highly experienced people from previous jobs and projects. </a:t>
            </a:r>
          </a:p>
          <a:p>
            <a:pPr marL="0" indent="0">
              <a:buNone/>
            </a:pPr>
            <a:r>
              <a:rPr lang="en-US" sz="2000" dirty="0"/>
              <a:t>The primary source location of our SAP professionals is a geography unit called “</a:t>
            </a:r>
            <a:r>
              <a:rPr lang="en-US" sz="2000" b="1" dirty="0">
                <a:solidFill>
                  <a:schemeClr val="accent2">
                    <a:lumMod val="75000"/>
                  </a:schemeClr>
                </a:solidFill>
              </a:rPr>
              <a:t>V4 region</a:t>
            </a:r>
            <a:r>
              <a:rPr lang="en-US" sz="2000" dirty="0"/>
              <a:t>" (i.e. </a:t>
            </a:r>
            <a:r>
              <a:rPr lang="en-US" sz="2000" b="1" dirty="0">
                <a:solidFill>
                  <a:schemeClr val="accent2">
                    <a:lumMod val="75000"/>
                  </a:schemeClr>
                </a:solidFill>
              </a:rPr>
              <a:t>Slovakia, Poland, Hungary and Czech Republic</a:t>
            </a:r>
            <a:r>
              <a:rPr lang="en-US" sz="2000" dirty="0"/>
              <a:t>) including a special connection with colleagues from </a:t>
            </a:r>
            <a:r>
              <a:rPr lang="en-US" sz="2000" b="1" dirty="0">
                <a:solidFill>
                  <a:schemeClr val="accent2">
                    <a:lumMod val="75000"/>
                  </a:schemeClr>
                </a:solidFill>
              </a:rPr>
              <a:t>Romania</a:t>
            </a:r>
            <a:r>
              <a:rPr lang="en-US" sz="2000" dirty="0"/>
              <a:t>.</a:t>
            </a:r>
            <a:endParaRPr lang="sk-SK" sz="2000" dirty="0"/>
          </a:p>
          <a:p>
            <a:pPr marL="0" indent="0">
              <a:buNone/>
            </a:pPr>
            <a:endParaRPr lang="en-US" sz="2000" dirty="0"/>
          </a:p>
        </p:txBody>
      </p:sp>
    </p:spTree>
    <p:extLst>
      <p:ext uri="{BB962C8B-B14F-4D97-AF65-F5344CB8AC3E}">
        <p14:creationId xmlns:p14="http://schemas.microsoft.com/office/powerpoint/2010/main" val="258839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2307-8380-AA58-2511-FC98824C6F7F}"/>
              </a:ext>
            </a:extLst>
          </p:cNvPr>
          <p:cNvSpPr>
            <a:spLocks noGrp="1"/>
          </p:cNvSpPr>
          <p:nvPr>
            <p:ph type="title"/>
          </p:nvPr>
        </p:nvSpPr>
        <p:spPr>
          <a:xfrm>
            <a:off x="1146705" y="609601"/>
            <a:ext cx="9927695" cy="568960"/>
          </a:xfrm>
        </p:spPr>
        <p:txBody>
          <a:bodyPr>
            <a:noAutofit/>
          </a:bodyPr>
          <a:lstStyle/>
          <a:p>
            <a:pPr algn="ctr"/>
            <a:r>
              <a:rPr lang="en-US" sz="4000" b="1" dirty="0" err="1"/>
              <a:t>OutLOOK</a:t>
            </a:r>
            <a:r>
              <a:rPr lang="en-US" sz="4000" b="1" dirty="0"/>
              <a:t> </a:t>
            </a:r>
            <a:r>
              <a:rPr lang="en-US" sz="4000" b="1" dirty="0" err="1"/>
              <a:t>INtegration</a:t>
            </a:r>
            <a:endParaRPr lang="en-US" sz="4000" b="1" dirty="0"/>
          </a:p>
        </p:txBody>
      </p:sp>
      <p:sp>
        <p:nvSpPr>
          <p:cNvPr id="4" name="Text Placeholder 3">
            <a:extLst>
              <a:ext uri="{FF2B5EF4-FFF2-40B4-BE49-F238E27FC236}">
                <a16:creationId xmlns:a16="http://schemas.microsoft.com/office/drawing/2014/main" id="{1DA0CDB4-E572-38B6-BDD2-007794C1123B}"/>
              </a:ext>
            </a:extLst>
          </p:cNvPr>
          <p:cNvSpPr>
            <a:spLocks noGrp="1"/>
          </p:cNvSpPr>
          <p:nvPr>
            <p:ph type="body" sz="half" idx="2"/>
          </p:nvPr>
        </p:nvSpPr>
        <p:spPr>
          <a:xfrm>
            <a:off x="1167025" y="2462846"/>
            <a:ext cx="3856037" cy="3541714"/>
          </a:xfrm>
        </p:spPr>
        <p:txBody>
          <a:bodyPr/>
          <a:lstStyle/>
          <a:p>
            <a:r>
              <a:rPr lang="en-US" sz="2000" b="1" dirty="0"/>
              <a:t>Benefits:</a:t>
            </a:r>
          </a:p>
          <a:p>
            <a:pPr marL="285750" indent="-285750">
              <a:buFont typeface="Wingdings" panose="05000000000000000000" pitchFamily="2" charset="2"/>
              <a:buChar char="ü"/>
            </a:pPr>
            <a:r>
              <a:rPr lang="en-US" sz="2000" dirty="0"/>
              <a:t>Seamless integration of </a:t>
            </a:r>
            <a:r>
              <a:rPr lang="en-US" sz="2000" dirty="0" err="1"/>
              <a:t>Activtiy</a:t>
            </a:r>
            <a:r>
              <a:rPr lang="en-US" sz="2000" dirty="0"/>
              <a:t> and </a:t>
            </a:r>
            <a:r>
              <a:rPr lang="en-US" sz="2000" dirty="0" err="1"/>
              <a:t>Taskmanagement</a:t>
            </a:r>
            <a:endParaRPr lang="en-US" sz="2000" dirty="0"/>
          </a:p>
          <a:p>
            <a:pPr marL="285750" indent="-285750">
              <a:buFont typeface="Wingdings" panose="05000000000000000000" pitchFamily="2" charset="2"/>
              <a:buChar char="ü"/>
            </a:pPr>
            <a:r>
              <a:rPr lang="en-US" sz="2000" dirty="0"/>
              <a:t>High data quality in Outlook and S4 Service</a:t>
            </a:r>
          </a:p>
          <a:p>
            <a:pPr marL="285750" indent="-285750">
              <a:buFont typeface="Wingdings" panose="05000000000000000000" pitchFamily="2" charset="2"/>
              <a:buChar char="ü"/>
            </a:pPr>
            <a:r>
              <a:rPr lang="en-US" sz="2000" dirty="0"/>
              <a:t>Enabler for further </a:t>
            </a:r>
            <a:r>
              <a:rPr lang="en-US" sz="2000"/>
              <a:t>process automation</a:t>
            </a:r>
            <a:endParaRPr lang="en-US" sz="2000" dirty="0"/>
          </a:p>
        </p:txBody>
      </p:sp>
      <p:sp>
        <p:nvSpPr>
          <p:cNvPr id="5" name="TextBox 4">
            <a:extLst>
              <a:ext uri="{FF2B5EF4-FFF2-40B4-BE49-F238E27FC236}">
                <a16:creationId xmlns:a16="http://schemas.microsoft.com/office/drawing/2014/main" id="{8F5BB389-7E8A-1D97-2E61-6C380C5DA66C}"/>
              </a:ext>
            </a:extLst>
          </p:cNvPr>
          <p:cNvSpPr txBox="1"/>
          <p:nvPr/>
        </p:nvSpPr>
        <p:spPr>
          <a:xfrm>
            <a:off x="958353" y="1220538"/>
            <a:ext cx="9814560" cy="707886"/>
          </a:xfrm>
          <a:prstGeom prst="rect">
            <a:avLst/>
          </a:prstGeom>
          <a:noFill/>
        </p:spPr>
        <p:txBody>
          <a:bodyPr wrap="square" rtlCol="0">
            <a:spAutoFit/>
          </a:bodyPr>
          <a:lstStyle/>
          <a:p>
            <a:r>
              <a:rPr lang="en-US" sz="2000" dirty="0"/>
              <a:t>Server-side integration of S4 Service with Microsoft Outlook via Microsoft Graph, enabling mutual creation, update and delete of tasks and activities.</a:t>
            </a:r>
          </a:p>
        </p:txBody>
      </p:sp>
      <p:pic>
        <p:nvPicPr>
          <p:cNvPr id="7" name="Grafik 6" descr="Ein Bild, das Screenshot, Text, Diagramm enthält.&#10;&#10;Automatisch generierte Beschreibung">
            <a:extLst>
              <a:ext uri="{FF2B5EF4-FFF2-40B4-BE49-F238E27FC236}">
                <a16:creationId xmlns:a16="http://schemas.microsoft.com/office/drawing/2014/main" id="{EC388F0C-D290-C189-8D67-61C703EB043F}"/>
              </a:ext>
            </a:extLst>
          </p:cNvPr>
          <p:cNvPicPr>
            <a:picLocks noChangeAspect="1"/>
          </p:cNvPicPr>
          <p:nvPr/>
        </p:nvPicPr>
        <p:blipFill>
          <a:blip r:embed="rId3"/>
          <a:stretch>
            <a:fillRect/>
          </a:stretch>
        </p:blipFill>
        <p:spPr>
          <a:xfrm>
            <a:off x="5207000" y="2780042"/>
            <a:ext cx="6217832" cy="2404228"/>
          </a:xfrm>
          <a:prstGeom prst="rect">
            <a:avLst/>
          </a:prstGeom>
        </p:spPr>
      </p:pic>
      <p:sp>
        <p:nvSpPr>
          <p:cNvPr id="3" name="TextBox 2">
            <a:hlinkClick r:id="rId4" action="ppaction://hlinksldjump"/>
            <a:extLst>
              <a:ext uri="{FF2B5EF4-FFF2-40B4-BE49-F238E27FC236}">
                <a16:creationId xmlns:a16="http://schemas.microsoft.com/office/drawing/2014/main" id="{C99A4AEC-C51D-8E84-D2E2-4DE251FFD8A8}"/>
              </a:ext>
            </a:extLst>
          </p:cNvPr>
          <p:cNvSpPr txBox="1"/>
          <p:nvPr/>
        </p:nvSpPr>
        <p:spPr>
          <a:xfrm>
            <a:off x="9408160" y="5750560"/>
            <a:ext cx="1859280" cy="923330"/>
          </a:xfrm>
          <a:prstGeom prst="rect">
            <a:avLst/>
          </a:prstGeom>
          <a:solidFill>
            <a:schemeClr val="accent1">
              <a:lumMod val="75000"/>
            </a:schemeClr>
          </a:solidFill>
          <a:ln>
            <a:solidFill>
              <a:srgbClr val="00707B"/>
            </a:solidFill>
          </a:ln>
        </p:spPr>
        <p:txBody>
          <a:bodyPr wrap="square" rtlCol="0">
            <a:spAutoFit/>
          </a:bodyPr>
          <a:lstStyle/>
          <a:p>
            <a:pPr algn="ctr"/>
            <a:endParaRPr lang="en-US" b="1" dirty="0"/>
          </a:p>
          <a:p>
            <a:pPr algn="ctr"/>
            <a:r>
              <a:rPr lang="en-US" b="1" dirty="0">
                <a:hlinkClick r:id="rId5" action="ppaction://hlinksldjump"/>
              </a:rPr>
              <a:t>Back</a:t>
            </a:r>
            <a:endParaRPr lang="en-US" b="1" dirty="0"/>
          </a:p>
          <a:p>
            <a:pPr algn="ctr"/>
            <a:endParaRPr lang="en-US" b="1" dirty="0"/>
          </a:p>
        </p:txBody>
      </p:sp>
    </p:spTree>
    <p:extLst>
      <p:ext uri="{BB962C8B-B14F-4D97-AF65-F5344CB8AC3E}">
        <p14:creationId xmlns:p14="http://schemas.microsoft.com/office/powerpoint/2010/main" val="403319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2307-8380-AA58-2511-FC98824C6F7F}"/>
              </a:ext>
            </a:extLst>
          </p:cNvPr>
          <p:cNvSpPr>
            <a:spLocks noGrp="1"/>
          </p:cNvSpPr>
          <p:nvPr>
            <p:ph type="title"/>
          </p:nvPr>
        </p:nvSpPr>
        <p:spPr>
          <a:xfrm>
            <a:off x="1146705" y="609601"/>
            <a:ext cx="9927695" cy="568960"/>
          </a:xfrm>
        </p:spPr>
        <p:txBody>
          <a:bodyPr>
            <a:noAutofit/>
          </a:bodyPr>
          <a:lstStyle/>
          <a:p>
            <a:pPr algn="ctr"/>
            <a:r>
              <a:rPr lang="en-US" sz="4000" b="1" dirty="0"/>
              <a:t>Data Migration Tool</a:t>
            </a:r>
          </a:p>
        </p:txBody>
      </p:sp>
      <p:sp>
        <p:nvSpPr>
          <p:cNvPr id="4" name="Text Placeholder 3">
            <a:extLst>
              <a:ext uri="{FF2B5EF4-FFF2-40B4-BE49-F238E27FC236}">
                <a16:creationId xmlns:a16="http://schemas.microsoft.com/office/drawing/2014/main" id="{1DA0CDB4-E572-38B6-BDD2-007794C1123B}"/>
              </a:ext>
            </a:extLst>
          </p:cNvPr>
          <p:cNvSpPr>
            <a:spLocks noGrp="1"/>
          </p:cNvSpPr>
          <p:nvPr>
            <p:ph type="body" sz="half" idx="2"/>
          </p:nvPr>
        </p:nvSpPr>
        <p:spPr>
          <a:xfrm>
            <a:off x="1167025" y="2462846"/>
            <a:ext cx="3856037" cy="3541714"/>
          </a:xfrm>
        </p:spPr>
        <p:txBody>
          <a:bodyPr/>
          <a:lstStyle/>
          <a:p>
            <a:r>
              <a:rPr lang="en-US" sz="2000" b="1" dirty="0"/>
              <a:t>Benefits:</a:t>
            </a:r>
          </a:p>
          <a:p>
            <a:pPr marL="285750" indent="-285750">
              <a:buFont typeface="Wingdings" panose="05000000000000000000" pitchFamily="2" charset="2"/>
              <a:buChar char="ü"/>
            </a:pPr>
            <a:r>
              <a:rPr lang="en-US" sz="2000" dirty="0"/>
              <a:t>Supports Initial and Delta Migration</a:t>
            </a:r>
          </a:p>
          <a:p>
            <a:pPr marL="285750" indent="-285750">
              <a:buFont typeface="Wingdings" panose="05000000000000000000" pitchFamily="2" charset="2"/>
              <a:buChar char="ü"/>
            </a:pPr>
            <a:r>
              <a:rPr lang="en-US" sz="2000" dirty="0"/>
              <a:t>Support of all S4 Service  Transaction Types</a:t>
            </a:r>
          </a:p>
          <a:p>
            <a:pPr marL="285750" indent="-285750">
              <a:buFont typeface="Wingdings" panose="05000000000000000000" pitchFamily="2" charset="2"/>
              <a:buChar char="ü"/>
            </a:pPr>
            <a:r>
              <a:rPr lang="en-US" sz="2000" dirty="0"/>
              <a:t>Support for Transfer and Mapping of Custom Data</a:t>
            </a:r>
          </a:p>
          <a:p>
            <a:pPr marL="285750" indent="-285750">
              <a:buFont typeface="Wingdings" panose="05000000000000000000" pitchFamily="2" charset="2"/>
              <a:buChar char="ü"/>
            </a:pPr>
            <a:r>
              <a:rPr lang="en-US" sz="2000" dirty="0"/>
              <a:t>Monitor Progress and Errors</a:t>
            </a:r>
          </a:p>
        </p:txBody>
      </p:sp>
      <p:sp>
        <p:nvSpPr>
          <p:cNvPr id="5" name="TextBox 4">
            <a:extLst>
              <a:ext uri="{FF2B5EF4-FFF2-40B4-BE49-F238E27FC236}">
                <a16:creationId xmlns:a16="http://schemas.microsoft.com/office/drawing/2014/main" id="{8F5BB389-7E8A-1D97-2E61-6C380C5DA66C}"/>
              </a:ext>
            </a:extLst>
          </p:cNvPr>
          <p:cNvSpPr txBox="1"/>
          <p:nvPr/>
        </p:nvSpPr>
        <p:spPr>
          <a:xfrm>
            <a:off x="958353" y="1220538"/>
            <a:ext cx="9814560" cy="400110"/>
          </a:xfrm>
          <a:prstGeom prst="rect">
            <a:avLst/>
          </a:prstGeom>
          <a:noFill/>
        </p:spPr>
        <p:txBody>
          <a:bodyPr wrap="square" rtlCol="0">
            <a:spAutoFit/>
          </a:bodyPr>
          <a:lstStyle/>
          <a:p>
            <a:r>
              <a:rPr lang="en-US" sz="2000" dirty="0"/>
              <a:t>Tooling to support migration of business transaction data from CRM to S4 Service.</a:t>
            </a:r>
          </a:p>
        </p:txBody>
      </p:sp>
      <p:pic>
        <p:nvPicPr>
          <p:cNvPr id="13" name="Inhaltsplatzhalter 12" descr="Ein Bild, das Screenshot, Text, Diagramm enthält.&#10;&#10;Automatisch generierte Beschreibung">
            <a:extLst>
              <a:ext uri="{FF2B5EF4-FFF2-40B4-BE49-F238E27FC236}">
                <a16:creationId xmlns:a16="http://schemas.microsoft.com/office/drawing/2014/main" id="{413FA1C9-A263-B398-F31D-A0E4B2BF0BA9}"/>
              </a:ext>
            </a:extLst>
          </p:cNvPr>
          <p:cNvPicPr>
            <a:picLocks noGrp="1" noChangeAspect="1"/>
          </p:cNvPicPr>
          <p:nvPr>
            <p:ph idx="1"/>
          </p:nvPr>
        </p:nvPicPr>
        <p:blipFill>
          <a:blip r:embed="rId3"/>
          <a:stretch>
            <a:fillRect/>
          </a:stretch>
        </p:blipFill>
        <p:spPr>
          <a:xfrm>
            <a:off x="5056892" y="2673568"/>
            <a:ext cx="6133229" cy="2467391"/>
          </a:xfrm>
        </p:spPr>
      </p:pic>
      <p:sp>
        <p:nvSpPr>
          <p:cNvPr id="3" name="TextBox 2">
            <a:hlinkClick r:id="rId4" action="ppaction://hlinksldjump"/>
            <a:extLst>
              <a:ext uri="{FF2B5EF4-FFF2-40B4-BE49-F238E27FC236}">
                <a16:creationId xmlns:a16="http://schemas.microsoft.com/office/drawing/2014/main" id="{84E41BF3-6ED2-0E37-401E-894C9DF9DC95}"/>
              </a:ext>
            </a:extLst>
          </p:cNvPr>
          <p:cNvSpPr txBox="1"/>
          <p:nvPr/>
        </p:nvSpPr>
        <p:spPr>
          <a:xfrm>
            <a:off x="9408160" y="5750560"/>
            <a:ext cx="1859280" cy="923330"/>
          </a:xfrm>
          <a:prstGeom prst="rect">
            <a:avLst/>
          </a:prstGeom>
          <a:solidFill>
            <a:schemeClr val="accent1">
              <a:lumMod val="75000"/>
            </a:schemeClr>
          </a:solidFill>
          <a:ln>
            <a:solidFill>
              <a:srgbClr val="00707B"/>
            </a:solidFill>
          </a:ln>
        </p:spPr>
        <p:txBody>
          <a:bodyPr wrap="square" rtlCol="0">
            <a:spAutoFit/>
          </a:bodyPr>
          <a:lstStyle/>
          <a:p>
            <a:pPr algn="ctr"/>
            <a:endParaRPr lang="en-US" b="1" dirty="0"/>
          </a:p>
          <a:p>
            <a:pPr algn="ctr"/>
            <a:r>
              <a:rPr lang="en-US" b="1" dirty="0">
                <a:hlinkClick r:id="rId5" action="ppaction://hlinksldjump"/>
              </a:rPr>
              <a:t>Back</a:t>
            </a:r>
            <a:endParaRPr lang="en-US" b="1" dirty="0"/>
          </a:p>
          <a:p>
            <a:pPr algn="ctr"/>
            <a:endParaRPr lang="en-US" b="1" dirty="0"/>
          </a:p>
        </p:txBody>
      </p:sp>
    </p:spTree>
    <p:extLst>
      <p:ext uri="{BB962C8B-B14F-4D97-AF65-F5344CB8AC3E}">
        <p14:creationId xmlns:p14="http://schemas.microsoft.com/office/powerpoint/2010/main" val="276348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2307-8380-AA58-2511-FC98824C6F7F}"/>
              </a:ext>
            </a:extLst>
          </p:cNvPr>
          <p:cNvSpPr>
            <a:spLocks noGrp="1"/>
          </p:cNvSpPr>
          <p:nvPr>
            <p:ph type="title"/>
          </p:nvPr>
        </p:nvSpPr>
        <p:spPr>
          <a:xfrm>
            <a:off x="1146705" y="609601"/>
            <a:ext cx="9927695" cy="568960"/>
          </a:xfrm>
        </p:spPr>
        <p:txBody>
          <a:bodyPr vert="horz" lIns="91440" tIns="45720" rIns="91440" bIns="45720" rtlCol="0" anchor="b">
            <a:noAutofit/>
          </a:bodyPr>
          <a:lstStyle/>
          <a:p>
            <a:pPr algn="ctr"/>
            <a:r>
              <a:rPr lang="en-US" sz="4000" b="1" dirty="0"/>
              <a:t>Web </a:t>
            </a:r>
            <a:r>
              <a:rPr lang="en-US" sz="4000" b="1" dirty="0" err="1"/>
              <a:t>ui</a:t>
            </a:r>
            <a:r>
              <a:rPr lang="en-US" sz="4000" b="1" dirty="0"/>
              <a:t> Migration Tool</a:t>
            </a:r>
          </a:p>
        </p:txBody>
      </p:sp>
      <p:sp>
        <p:nvSpPr>
          <p:cNvPr id="4" name="Text Placeholder 3">
            <a:extLst>
              <a:ext uri="{FF2B5EF4-FFF2-40B4-BE49-F238E27FC236}">
                <a16:creationId xmlns:a16="http://schemas.microsoft.com/office/drawing/2014/main" id="{1DA0CDB4-E572-38B6-BDD2-007794C1123B}"/>
              </a:ext>
            </a:extLst>
          </p:cNvPr>
          <p:cNvSpPr>
            <a:spLocks noGrp="1"/>
          </p:cNvSpPr>
          <p:nvPr>
            <p:ph type="body" sz="half" idx="2"/>
          </p:nvPr>
        </p:nvSpPr>
        <p:spPr>
          <a:xfrm>
            <a:off x="1167025" y="2462846"/>
            <a:ext cx="3856037" cy="3541714"/>
          </a:xfrm>
        </p:spPr>
        <p:txBody>
          <a:bodyPr>
            <a:normAutofit fontScale="92500"/>
          </a:bodyPr>
          <a:lstStyle/>
          <a:p>
            <a:r>
              <a:rPr lang="en-US" sz="2000" b="1" dirty="0"/>
              <a:t>Benefits:</a:t>
            </a:r>
          </a:p>
          <a:p>
            <a:pPr marL="285750" indent="-285750">
              <a:buFont typeface="Wingdings" panose="05000000000000000000" pitchFamily="2" charset="2"/>
              <a:buChar char="ü"/>
            </a:pPr>
            <a:r>
              <a:rPr lang="en-US" sz="2000" dirty="0"/>
              <a:t>Worklist to manage Migration Tasks</a:t>
            </a:r>
          </a:p>
          <a:p>
            <a:pPr marL="285750" indent="-285750">
              <a:buFont typeface="Wingdings" panose="05000000000000000000" pitchFamily="2" charset="2"/>
              <a:buChar char="ü"/>
            </a:pPr>
            <a:r>
              <a:rPr lang="en-US" sz="2000" dirty="0"/>
              <a:t>Easy and reliable transfer of all objects that constitute a component</a:t>
            </a:r>
          </a:p>
          <a:p>
            <a:pPr marL="285750" indent="-285750">
              <a:buFont typeface="Wingdings" panose="05000000000000000000" pitchFamily="2" charset="2"/>
              <a:buChar char="ü"/>
            </a:pPr>
            <a:r>
              <a:rPr lang="en-US" sz="2000" dirty="0"/>
              <a:t>Support to handle data model changes between CRM &lt;-&gt; S4</a:t>
            </a:r>
          </a:p>
          <a:p>
            <a:pPr marL="285750" indent="-285750">
              <a:buFont typeface="Wingdings" panose="05000000000000000000" pitchFamily="2" charset="2"/>
              <a:buChar char="ü"/>
            </a:pPr>
            <a:r>
              <a:rPr lang="en-US" sz="2000" dirty="0"/>
              <a:t>Copy and adjust UI-Configurations </a:t>
            </a:r>
          </a:p>
        </p:txBody>
      </p:sp>
      <p:sp>
        <p:nvSpPr>
          <p:cNvPr id="5" name="TextBox 4">
            <a:extLst>
              <a:ext uri="{FF2B5EF4-FFF2-40B4-BE49-F238E27FC236}">
                <a16:creationId xmlns:a16="http://schemas.microsoft.com/office/drawing/2014/main" id="{8F5BB389-7E8A-1D97-2E61-6C380C5DA66C}"/>
              </a:ext>
            </a:extLst>
          </p:cNvPr>
          <p:cNvSpPr txBox="1"/>
          <p:nvPr/>
        </p:nvSpPr>
        <p:spPr>
          <a:xfrm>
            <a:off x="958353" y="1220538"/>
            <a:ext cx="9814560" cy="707886"/>
          </a:xfrm>
          <a:prstGeom prst="rect">
            <a:avLst/>
          </a:prstGeom>
          <a:noFill/>
        </p:spPr>
        <p:txBody>
          <a:bodyPr wrap="square" rtlCol="0">
            <a:spAutoFit/>
          </a:bodyPr>
          <a:lstStyle/>
          <a:p>
            <a:r>
              <a:rPr lang="en-US" sz="2000" dirty="0"/>
              <a:t>Toolset that offers various functions to support migration of Components that have been developed or enhanced using the Web Client UI Framework.</a:t>
            </a:r>
          </a:p>
        </p:txBody>
      </p:sp>
      <p:pic>
        <p:nvPicPr>
          <p:cNvPr id="6" name="Grafik 5" descr="Ein Bild, das Screenshot, Diagramm, Text, Plan enthält.&#10;&#10;Automatisch generierte Beschreibung">
            <a:extLst>
              <a:ext uri="{FF2B5EF4-FFF2-40B4-BE49-F238E27FC236}">
                <a16:creationId xmlns:a16="http://schemas.microsoft.com/office/drawing/2014/main" id="{B59CB3B2-78D8-B210-DF4D-0A330C419BE7}"/>
              </a:ext>
            </a:extLst>
          </p:cNvPr>
          <p:cNvPicPr>
            <a:picLocks noChangeAspect="1"/>
          </p:cNvPicPr>
          <p:nvPr/>
        </p:nvPicPr>
        <p:blipFill>
          <a:blip r:embed="rId3"/>
          <a:stretch>
            <a:fillRect/>
          </a:stretch>
        </p:blipFill>
        <p:spPr>
          <a:xfrm>
            <a:off x="5592969" y="2970462"/>
            <a:ext cx="6273800" cy="2667000"/>
          </a:xfrm>
          <a:prstGeom prst="rect">
            <a:avLst/>
          </a:prstGeom>
        </p:spPr>
      </p:pic>
      <p:sp>
        <p:nvSpPr>
          <p:cNvPr id="3" name="TextBox 2">
            <a:hlinkClick r:id="rId4" action="ppaction://hlinksldjump"/>
            <a:extLst>
              <a:ext uri="{FF2B5EF4-FFF2-40B4-BE49-F238E27FC236}">
                <a16:creationId xmlns:a16="http://schemas.microsoft.com/office/drawing/2014/main" id="{2F9D5154-7D70-4D90-8DFB-2962796DBE6B}"/>
              </a:ext>
            </a:extLst>
          </p:cNvPr>
          <p:cNvSpPr txBox="1"/>
          <p:nvPr/>
        </p:nvSpPr>
        <p:spPr>
          <a:xfrm>
            <a:off x="9408160" y="5750560"/>
            <a:ext cx="1859280" cy="923330"/>
          </a:xfrm>
          <a:prstGeom prst="rect">
            <a:avLst/>
          </a:prstGeom>
          <a:solidFill>
            <a:schemeClr val="accent1">
              <a:lumMod val="75000"/>
            </a:schemeClr>
          </a:solidFill>
          <a:ln>
            <a:solidFill>
              <a:srgbClr val="00707B"/>
            </a:solidFill>
          </a:ln>
        </p:spPr>
        <p:txBody>
          <a:bodyPr wrap="square" rtlCol="0">
            <a:spAutoFit/>
          </a:bodyPr>
          <a:lstStyle/>
          <a:p>
            <a:pPr algn="ctr"/>
            <a:endParaRPr lang="en-US" b="1" dirty="0"/>
          </a:p>
          <a:p>
            <a:pPr algn="ctr"/>
            <a:r>
              <a:rPr lang="en-US" b="1" dirty="0">
                <a:hlinkClick r:id="rId5" action="ppaction://hlinksldjump"/>
              </a:rPr>
              <a:t>Back</a:t>
            </a:r>
            <a:endParaRPr lang="en-US" b="1" dirty="0"/>
          </a:p>
          <a:p>
            <a:pPr algn="ctr"/>
            <a:endParaRPr lang="en-US" b="1" dirty="0"/>
          </a:p>
        </p:txBody>
      </p:sp>
    </p:spTree>
    <p:extLst>
      <p:ext uri="{BB962C8B-B14F-4D97-AF65-F5344CB8AC3E}">
        <p14:creationId xmlns:p14="http://schemas.microsoft.com/office/powerpoint/2010/main" val="373492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Screenshot, Diagramm, Design enthält.&#10;&#10;Automatisch generierte Beschreibung">
            <a:extLst>
              <a:ext uri="{FF2B5EF4-FFF2-40B4-BE49-F238E27FC236}">
                <a16:creationId xmlns:a16="http://schemas.microsoft.com/office/drawing/2014/main" id="{A36C4694-11FA-574C-01BB-51695256CA07}"/>
              </a:ext>
            </a:extLst>
          </p:cNvPr>
          <p:cNvPicPr>
            <a:picLocks noChangeAspect="1"/>
          </p:cNvPicPr>
          <p:nvPr/>
        </p:nvPicPr>
        <p:blipFill>
          <a:blip r:embed="rId3"/>
          <a:stretch>
            <a:fillRect/>
          </a:stretch>
        </p:blipFill>
        <p:spPr>
          <a:xfrm>
            <a:off x="5685127" y="1736447"/>
            <a:ext cx="3581897" cy="5215482"/>
          </a:xfrm>
          <a:prstGeom prst="rect">
            <a:avLst/>
          </a:prstGeom>
        </p:spPr>
      </p:pic>
      <p:sp>
        <p:nvSpPr>
          <p:cNvPr id="2" name="Title 1">
            <a:extLst>
              <a:ext uri="{FF2B5EF4-FFF2-40B4-BE49-F238E27FC236}">
                <a16:creationId xmlns:a16="http://schemas.microsoft.com/office/drawing/2014/main" id="{BB212307-8380-AA58-2511-FC98824C6F7F}"/>
              </a:ext>
            </a:extLst>
          </p:cNvPr>
          <p:cNvSpPr>
            <a:spLocks noGrp="1"/>
          </p:cNvSpPr>
          <p:nvPr>
            <p:ph type="title"/>
          </p:nvPr>
        </p:nvSpPr>
        <p:spPr>
          <a:xfrm>
            <a:off x="1146705" y="609601"/>
            <a:ext cx="9927695" cy="568960"/>
          </a:xfrm>
        </p:spPr>
        <p:txBody>
          <a:bodyPr vert="horz" lIns="91440" tIns="45720" rIns="91440" bIns="45720" rtlCol="0" anchor="b">
            <a:noAutofit/>
          </a:bodyPr>
          <a:lstStyle/>
          <a:p>
            <a:pPr algn="ctr"/>
            <a:r>
              <a:rPr lang="en-US" sz="4000" b="1" dirty="0"/>
              <a:t>Data Exchange Framework</a:t>
            </a:r>
          </a:p>
        </p:txBody>
      </p:sp>
      <p:sp>
        <p:nvSpPr>
          <p:cNvPr id="4" name="Text Placeholder 3">
            <a:extLst>
              <a:ext uri="{FF2B5EF4-FFF2-40B4-BE49-F238E27FC236}">
                <a16:creationId xmlns:a16="http://schemas.microsoft.com/office/drawing/2014/main" id="{1DA0CDB4-E572-38B6-BDD2-007794C1123B}"/>
              </a:ext>
            </a:extLst>
          </p:cNvPr>
          <p:cNvSpPr>
            <a:spLocks noGrp="1"/>
          </p:cNvSpPr>
          <p:nvPr>
            <p:ph type="body" sz="half" idx="2"/>
          </p:nvPr>
        </p:nvSpPr>
        <p:spPr>
          <a:xfrm>
            <a:off x="1167025" y="2462846"/>
            <a:ext cx="3856037" cy="3541714"/>
          </a:xfrm>
        </p:spPr>
        <p:txBody>
          <a:bodyPr>
            <a:normAutofit lnSpcReduction="10000"/>
          </a:bodyPr>
          <a:lstStyle/>
          <a:p>
            <a:r>
              <a:rPr lang="en-US" sz="2000" b="1" dirty="0"/>
              <a:t>Benefits:</a:t>
            </a:r>
          </a:p>
          <a:p>
            <a:pPr marL="285750" indent="-285750">
              <a:buFont typeface="Wingdings" panose="05000000000000000000" pitchFamily="2" charset="2"/>
              <a:buChar char="ü"/>
            </a:pPr>
            <a:r>
              <a:rPr lang="en-US" sz="2000" dirty="0"/>
              <a:t>Leverages scalability, queueing and restart functions of </a:t>
            </a:r>
            <a:r>
              <a:rPr lang="en-US" sz="2000" dirty="0" err="1"/>
              <a:t>bgRFC</a:t>
            </a:r>
            <a:r>
              <a:rPr lang="en-US" sz="2000" dirty="0"/>
              <a:t> framework</a:t>
            </a:r>
          </a:p>
          <a:p>
            <a:pPr marL="285750" indent="-285750">
              <a:buFont typeface="Wingdings" panose="05000000000000000000" pitchFamily="2" charset="2"/>
              <a:buChar char="ü"/>
            </a:pPr>
            <a:r>
              <a:rPr lang="en-US" sz="2000" dirty="0"/>
              <a:t>Unified infrastructure for support processes, e.g. Monitoring</a:t>
            </a:r>
          </a:p>
          <a:p>
            <a:pPr marL="285750" indent="-285750">
              <a:buFont typeface="Wingdings" panose="05000000000000000000" pitchFamily="2" charset="2"/>
              <a:buChar char="ü"/>
            </a:pPr>
            <a:r>
              <a:rPr lang="en-US" sz="2000" dirty="0"/>
              <a:t>Easy to implement execution units, heavy lifting is up to the framework</a:t>
            </a:r>
          </a:p>
        </p:txBody>
      </p:sp>
      <p:sp>
        <p:nvSpPr>
          <p:cNvPr id="5" name="TextBox 4">
            <a:extLst>
              <a:ext uri="{FF2B5EF4-FFF2-40B4-BE49-F238E27FC236}">
                <a16:creationId xmlns:a16="http://schemas.microsoft.com/office/drawing/2014/main" id="{8F5BB389-7E8A-1D97-2E61-6C380C5DA66C}"/>
              </a:ext>
            </a:extLst>
          </p:cNvPr>
          <p:cNvSpPr txBox="1"/>
          <p:nvPr/>
        </p:nvSpPr>
        <p:spPr>
          <a:xfrm>
            <a:off x="958353" y="1220538"/>
            <a:ext cx="9814560" cy="400110"/>
          </a:xfrm>
          <a:prstGeom prst="rect">
            <a:avLst/>
          </a:prstGeom>
          <a:noFill/>
        </p:spPr>
        <p:txBody>
          <a:bodyPr wrap="square" rtlCol="0">
            <a:spAutoFit/>
          </a:bodyPr>
          <a:lstStyle/>
          <a:p>
            <a:r>
              <a:rPr lang="en-US" sz="2000" dirty="0"/>
              <a:t>Framework that allows to build interfaces with external systems in a streamlined way</a:t>
            </a:r>
          </a:p>
        </p:txBody>
      </p:sp>
      <p:sp>
        <p:nvSpPr>
          <p:cNvPr id="3" name="TextBox 2">
            <a:hlinkClick r:id="rId4" action="ppaction://hlinksldjump"/>
            <a:extLst>
              <a:ext uri="{FF2B5EF4-FFF2-40B4-BE49-F238E27FC236}">
                <a16:creationId xmlns:a16="http://schemas.microsoft.com/office/drawing/2014/main" id="{D0D92DE7-E67C-A8EE-65B9-B1A46C20DB23}"/>
              </a:ext>
            </a:extLst>
          </p:cNvPr>
          <p:cNvSpPr txBox="1"/>
          <p:nvPr/>
        </p:nvSpPr>
        <p:spPr>
          <a:xfrm>
            <a:off x="9408160" y="5750560"/>
            <a:ext cx="1859280" cy="923330"/>
          </a:xfrm>
          <a:prstGeom prst="rect">
            <a:avLst/>
          </a:prstGeom>
          <a:solidFill>
            <a:schemeClr val="accent1">
              <a:lumMod val="75000"/>
            </a:schemeClr>
          </a:solidFill>
          <a:ln>
            <a:solidFill>
              <a:srgbClr val="00707B"/>
            </a:solidFill>
          </a:ln>
        </p:spPr>
        <p:txBody>
          <a:bodyPr wrap="square" rtlCol="0">
            <a:spAutoFit/>
          </a:bodyPr>
          <a:lstStyle/>
          <a:p>
            <a:pPr algn="ctr"/>
            <a:endParaRPr lang="en-US" b="1" dirty="0"/>
          </a:p>
          <a:p>
            <a:pPr algn="ctr"/>
            <a:r>
              <a:rPr lang="en-US" b="1" dirty="0">
                <a:hlinkClick r:id="rId5" action="ppaction://hlinksldjump"/>
              </a:rPr>
              <a:t>Back</a:t>
            </a:r>
            <a:endParaRPr lang="en-US" b="1" dirty="0"/>
          </a:p>
          <a:p>
            <a:pPr algn="ctr"/>
            <a:endParaRPr lang="en-US" b="1" dirty="0"/>
          </a:p>
        </p:txBody>
      </p:sp>
    </p:spTree>
    <p:extLst>
      <p:ext uri="{BB962C8B-B14F-4D97-AF65-F5344CB8AC3E}">
        <p14:creationId xmlns:p14="http://schemas.microsoft.com/office/powerpoint/2010/main" val="115662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29D0FD1F-1E48-4053-BE72-1EBF58A8643A}"/>
              </a:ext>
            </a:extLst>
          </p:cNvPr>
          <p:cNvCxnSpPr>
            <a:cxnSpLocks/>
          </p:cNvCxnSpPr>
          <p:nvPr/>
        </p:nvCxnSpPr>
        <p:spPr>
          <a:xfrm>
            <a:off x="2926080" y="4705350"/>
            <a:ext cx="65328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10;&#10;Description automatically generated">
            <a:extLst>
              <a:ext uri="{FF2B5EF4-FFF2-40B4-BE49-F238E27FC236}">
                <a16:creationId xmlns:a16="http://schemas.microsoft.com/office/drawing/2014/main" id="{EE48F029-B319-46C7-979B-41EFDC7CE4DC}"/>
              </a:ext>
            </a:extLst>
          </p:cNvPr>
          <p:cNvPicPr>
            <a:picLocks noChangeAspect="1"/>
          </p:cNvPicPr>
          <p:nvPr/>
        </p:nvPicPr>
        <p:blipFill>
          <a:blip r:embed="rId2"/>
          <a:stretch>
            <a:fillRect/>
          </a:stretch>
        </p:blipFill>
        <p:spPr>
          <a:xfrm>
            <a:off x="4531360" y="5090591"/>
            <a:ext cx="3513529" cy="1288294"/>
          </a:xfrm>
          <a:prstGeom prst="rect">
            <a:avLst/>
          </a:prstGeom>
        </p:spPr>
      </p:pic>
      <p:sp>
        <p:nvSpPr>
          <p:cNvPr id="9" name="TextBox 8">
            <a:extLst>
              <a:ext uri="{FF2B5EF4-FFF2-40B4-BE49-F238E27FC236}">
                <a16:creationId xmlns:a16="http://schemas.microsoft.com/office/drawing/2014/main" id="{92F4D434-46D7-A1D0-3B1F-FD7ED8C94D12}"/>
              </a:ext>
            </a:extLst>
          </p:cNvPr>
          <p:cNvSpPr txBox="1"/>
          <p:nvPr/>
        </p:nvSpPr>
        <p:spPr>
          <a:xfrm>
            <a:off x="2021840" y="568960"/>
            <a:ext cx="8483600" cy="4154984"/>
          </a:xfrm>
          <a:prstGeom prst="rect">
            <a:avLst/>
          </a:prstGeom>
          <a:noFill/>
        </p:spPr>
        <p:txBody>
          <a:bodyPr wrap="square" rtlCol="0">
            <a:spAutoFit/>
          </a:bodyPr>
          <a:lstStyle/>
          <a:p>
            <a:pPr algn="ctr"/>
            <a:r>
              <a:rPr lang="en-US" sz="3600" b="1" dirty="0"/>
              <a:t>In case of interest, we propose a free-of-charge due diligence done by our Solution Architect on your systems, in order to provide the exact offer and pricing for your custom solution.</a:t>
            </a:r>
          </a:p>
          <a:p>
            <a:pPr algn="ctr"/>
            <a:endParaRPr lang="en-US" sz="2800" b="1" dirty="0"/>
          </a:p>
          <a:p>
            <a:pPr algn="ctr"/>
            <a:r>
              <a:rPr lang="en-US" sz="2800" b="1" dirty="0"/>
              <a:t>NOTE: In general, we expect 50% of savings compared to your own in-house built solutions</a:t>
            </a:r>
            <a:endParaRPr lang="sk-SK" sz="2800" b="1" dirty="0"/>
          </a:p>
        </p:txBody>
      </p:sp>
    </p:spTree>
    <p:extLst>
      <p:ext uri="{BB962C8B-B14F-4D97-AF65-F5344CB8AC3E}">
        <p14:creationId xmlns:p14="http://schemas.microsoft.com/office/powerpoint/2010/main" val="21842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2"/>
          <p:cNvSpPr/>
          <p:nvPr/>
        </p:nvSpPr>
        <p:spPr>
          <a:xfrm>
            <a:off x="1386923" y="363984"/>
            <a:ext cx="4221424" cy="1998216"/>
          </a:xfrm>
          <a:prstGeom prst="rect">
            <a:avLst/>
          </a:prstGeom>
          <a:solidFill>
            <a:srgbClr val="A0C5E0"/>
          </a:solidFill>
          <a:ln w="15875" cap="flat" cmpd="sng">
            <a:solidFill>
              <a:schemeClr val="dk2"/>
            </a:solidFill>
            <a:prstDash val="solid"/>
            <a:round/>
            <a:headEnd type="none" w="sm" len="sm"/>
            <a:tailEnd type="none" w="sm" len="sm"/>
          </a:ln>
        </p:spPr>
        <p:txBody>
          <a:bodyPr spcFirstLastPara="1" wrap="square" lIns="91433" tIns="45700" rIns="91433" bIns="45700" anchor="ctr" anchorCtr="0">
            <a:noAutofit/>
          </a:bodyPr>
          <a:lstStyle/>
          <a:p>
            <a:r>
              <a:rPr lang="de" sz="3200" b="1" dirty="0">
                <a:solidFill>
                  <a:schemeClr val="lt1"/>
                </a:solidFill>
                <a:latin typeface="Twentieth Century"/>
                <a:ea typeface="Twentieth Century"/>
                <a:cs typeface="Twentieth Century"/>
                <a:sym typeface="Twentieth Century"/>
              </a:rPr>
              <a:t>ARNE HUSEMANN</a:t>
            </a:r>
            <a:endParaRPr sz="1467" dirty="0"/>
          </a:p>
          <a:p>
            <a:r>
              <a:rPr lang="de" sz="2000" dirty="0">
                <a:solidFill>
                  <a:schemeClr val="lt1"/>
                </a:solidFill>
                <a:latin typeface="Twentieth Century"/>
                <a:ea typeface="Twentieth Century"/>
                <a:cs typeface="Twentieth Century"/>
                <a:sym typeface="Twentieth Century"/>
              </a:rPr>
              <a:t>CRM SOLUTION ARCHITECT</a:t>
            </a:r>
            <a:endParaRPr sz="1467" dirty="0"/>
          </a:p>
          <a:p>
            <a:endParaRPr sz="2000" dirty="0">
              <a:solidFill>
                <a:schemeClr val="lt1"/>
              </a:solidFill>
              <a:latin typeface="Twentieth Century"/>
              <a:ea typeface="Twentieth Century"/>
              <a:cs typeface="Twentieth Century"/>
              <a:sym typeface="Twentieth Century"/>
            </a:endParaRPr>
          </a:p>
          <a:p>
            <a:endParaRPr sz="4000" dirty="0">
              <a:solidFill>
                <a:srgbClr val="FF0000"/>
              </a:solidFill>
              <a:latin typeface="Twentieth Century"/>
              <a:ea typeface="Twentieth Century"/>
              <a:cs typeface="Twentieth Century"/>
              <a:sym typeface="Twentieth Century"/>
            </a:endParaRPr>
          </a:p>
        </p:txBody>
      </p:sp>
      <p:pic>
        <p:nvPicPr>
          <p:cNvPr id="285" name="Google Shape;285;p32"/>
          <p:cNvPicPr preferRelativeResize="0"/>
          <p:nvPr/>
        </p:nvPicPr>
        <p:blipFill rotWithShape="1">
          <a:blip r:embed="rId3">
            <a:alphaModFix/>
          </a:blip>
          <a:srcRect/>
          <a:stretch/>
        </p:blipFill>
        <p:spPr>
          <a:xfrm>
            <a:off x="1496443" y="1596854"/>
            <a:ext cx="2579371" cy="537369"/>
          </a:xfrm>
          <a:prstGeom prst="rect">
            <a:avLst/>
          </a:prstGeom>
          <a:noFill/>
          <a:ln>
            <a:noFill/>
          </a:ln>
        </p:spPr>
      </p:pic>
      <p:sp>
        <p:nvSpPr>
          <p:cNvPr id="286" name="Google Shape;286;p32"/>
          <p:cNvSpPr txBox="1"/>
          <p:nvPr/>
        </p:nvSpPr>
        <p:spPr>
          <a:xfrm>
            <a:off x="5951274" y="363984"/>
            <a:ext cx="5278703" cy="379615"/>
          </a:xfrm>
          <a:prstGeom prst="rect">
            <a:avLst/>
          </a:prstGeom>
          <a:solidFill>
            <a:srgbClr val="377AAB"/>
          </a:solidFill>
          <a:ln>
            <a:noFill/>
          </a:ln>
        </p:spPr>
        <p:txBody>
          <a:bodyPr spcFirstLastPara="1" wrap="square" lIns="91433" tIns="45700" rIns="91433" bIns="45700" anchor="t" anchorCtr="0">
            <a:spAutoFit/>
          </a:bodyPr>
          <a:lstStyle/>
          <a:p>
            <a:r>
              <a:rPr lang="de" sz="1867" b="1">
                <a:solidFill>
                  <a:schemeClr val="lt1"/>
                </a:solidFill>
                <a:latin typeface="Twentieth Century"/>
                <a:ea typeface="Twentieth Century"/>
                <a:cs typeface="Twentieth Century"/>
                <a:sym typeface="Twentieth Century"/>
              </a:rPr>
              <a:t>Professional background</a:t>
            </a:r>
            <a:endParaRPr sz="1467"/>
          </a:p>
        </p:txBody>
      </p:sp>
      <p:sp>
        <p:nvSpPr>
          <p:cNvPr id="287" name="Google Shape;287;p32"/>
          <p:cNvSpPr/>
          <p:nvPr/>
        </p:nvSpPr>
        <p:spPr>
          <a:xfrm>
            <a:off x="5951272" y="733318"/>
            <a:ext cx="5278701" cy="740325"/>
          </a:xfrm>
          <a:prstGeom prst="rect">
            <a:avLst/>
          </a:prstGeom>
          <a:noFill/>
          <a:ln>
            <a:noFill/>
          </a:ln>
        </p:spPr>
        <p:txBody>
          <a:bodyPr spcFirstLastPara="1" wrap="square" lIns="91433" tIns="45700" rIns="91433" bIns="45700" anchor="t" anchorCtr="0">
            <a:noAutofit/>
          </a:bodyPr>
          <a:lstStyle/>
          <a:p>
            <a:pPr>
              <a:lnSpc>
                <a:spcPct val="90000"/>
              </a:lnSpc>
            </a:pPr>
            <a:r>
              <a:rPr lang="de" sz="933" dirty="0">
                <a:latin typeface="Twentieth Century"/>
                <a:ea typeface="Twentieth Century"/>
                <a:cs typeface="Twentieth Century"/>
                <a:sym typeface="Twentieth Century"/>
              </a:rPr>
              <a:t>Senior ABAP OO developer and architect in the area of SAP CRM, SAP S/4 HANA and SAP BTP</a:t>
            </a:r>
            <a:endParaRPr sz="933" dirty="0">
              <a:latin typeface="Twentieth Century"/>
              <a:ea typeface="Twentieth Century"/>
              <a:cs typeface="Twentieth Century"/>
              <a:sym typeface="Twentieth Century"/>
            </a:endParaRPr>
          </a:p>
          <a:p>
            <a:pPr>
              <a:lnSpc>
                <a:spcPct val="90000"/>
              </a:lnSpc>
            </a:pPr>
            <a:r>
              <a:rPr lang="de" sz="933" dirty="0">
                <a:latin typeface="Twentieth Century"/>
                <a:ea typeface="Twentieth Century"/>
                <a:cs typeface="Twentieth Century"/>
                <a:sym typeface="Twentieth Century"/>
              </a:rPr>
              <a:t>Several years of experience in front-end development with UI5</a:t>
            </a:r>
            <a:endParaRPr sz="933" dirty="0">
              <a:latin typeface="Twentieth Century"/>
              <a:ea typeface="Twentieth Century"/>
              <a:cs typeface="Twentieth Century"/>
              <a:sym typeface="Twentieth Century"/>
            </a:endParaRPr>
          </a:p>
          <a:p>
            <a:pPr>
              <a:lnSpc>
                <a:spcPct val="90000"/>
              </a:lnSpc>
            </a:pPr>
            <a:endParaRPr sz="933" dirty="0">
              <a:latin typeface="Twentieth Century"/>
              <a:ea typeface="Twentieth Century"/>
              <a:cs typeface="Twentieth Century"/>
              <a:sym typeface="Twentieth Century"/>
            </a:endParaRPr>
          </a:p>
          <a:p>
            <a:pPr>
              <a:lnSpc>
                <a:spcPct val="90000"/>
              </a:lnSpc>
            </a:pPr>
            <a:r>
              <a:rPr lang="de" sz="933" dirty="0">
                <a:latin typeface="Twentieth Century"/>
                <a:ea typeface="Twentieth Century"/>
                <a:cs typeface="Twentieth Century"/>
                <a:sym typeface="Twentieth Century"/>
              </a:rPr>
              <a:t>15 years of experience in the IT industry (since 9.2009) and 15 years of experience with SAP systems with a focus on SAP CRM, SAP S/4 HANA (BP, CVI, Service) and SAP BTP</a:t>
            </a:r>
            <a:endParaRPr sz="1400" dirty="0"/>
          </a:p>
        </p:txBody>
      </p:sp>
      <p:sp>
        <p:nvSpPr>
          <p:cNvPr id="288" name="Google Shape;288;p32"/>
          <p:cNvSpPr txBox="1"/>
          <p:nvPr/>
        </p:nvSpPr>
        <p:spPr>
          <a:xfrm>
            <a:off x="1386924" y="2498130"/>
            <a:ext cx="4221425" cy="379615"/>
          </a:xfrm>
          <a:prstGeom prst="rect">
            <a:avLst/>
          </a:prstGeom>
          <a:solidFill>
            <a:srgbClr val="377AAB"/>
          </a:solidFill>
          <a:ln>
            <a:noFill/>
          </a:ln>
        </p:spPr>
        <p:txBody>
          <a:bodyPr spcFirstLastPara="1" wrap="square" lIns="91433" tIns="45700" rIns="91433" bIns="45700" anchor="t" anchorCtr="0">
            <a:spAutoFit/>
          </a:bodyPr>
          <a:lstStyle/>
          <a:p>
            <a:r>
              <a:rPr lang="de" sz="1867" b="1">
                <a:solidFill>
                  <a:schemeClr val="lt1"/>
                </a:solidFill>
                <a:latin typeface="Twentieth Century"/>
                <a:ea typeface="Twentieth Century"/>
                <a:cs typeface="Twentieth Century"/>
                <a:sym typeface="Twentieth Century"/>
              </a:rPr>
              <a:t>Special fields</a:t>
            </a:r>
            <a:endParaRPr sz="1867" b="1">
              <a:solidFill>
                <a:schemeClr val="lt1"/>
              </a:solidFill>
              <a:latin typeface="Twentieth Century"/>
              <a:ea typeface="Twentieth Century"/>
              <a:cs typeface="Twentieth Century"/>
              <a:sym typeface="Twentieth Century"/>
            </a:endParaRPr>
          </a:p>
        </p:txBody>
      </p:sp>
      <p:sp>
        <p:nvSpPr>
          <p:cNvPr id="289" name="Google Shape;289;p32"/>
          <p:cNvSpPr txBox="1"/>
          <p:nvPr/>
        </p:nvSpPr>
        <p:spPr>
          <a:xfrm>
            <a:off x="5951272" y="1513340"/>
            <a:ext cx="5278701" cy="379615"/>
          </a:xfrm>
          <a:prstGeom prst="rect">
            <a:avLst/>
          </a:prstGeom>
          <a:solidFill>
            <a:srgbClr val="377AAB"/>
          </a:solidFill>
          <a:ln>
            <a:noFill/>
          </a:ln>
        </p:spPr>
        <p:txBody>
          <a:bodyPr spcFirstLastPara="1" wrap="square" lIns="91433" tIns="45700" rIns="91433" bIns="45700" anchor="t" anchorCtr="0">
            <a:spAutoFit/>
          </a:bodyPr>
          <a:lstStyle/>
          <a:p>
            <a:pPr marL="101597"/>
            <a:r>
              <a:rPr lang="de" sz="1867" b="1" dirty="0">
                <a:solidFill>
                  <a:schemeClr val="lt1"/>
                </a:solidFill>
                <a:latin typeface="Twentieth Century"/>
                <a:ea typeface="Twentieth Century"/>
                <a:cs typeface="Twentieth Century"/>
                <a:sym typeface="Twentieth Century"/>
              </a:rPr>
              <a:t>Relevant project experience - excerpt</a:t>
            </a:r>
            <a:endParaRPr sz="1867" b="1" dirty="0">
              <a:solidFill>
                <a:schemeClr val="lt1"/>
              </a:solidFill>
              <a:latin typeface="Twentieth Century"/>
              <a:ea typeface="Twentieth Century"/>
              <a:cs typeface="Twentieth Century"/>
              <a:sym typeface="Twentieth Century"/>
            </a:endParaRPr>
          </a:p>
        </p:txBody>
      </p:sp>
      <p:sp>
        <p:nvSpPr>
          <p:cNvPr id="290" name="Google Shape;290;p32"/>
          <p:cNvSpPr/>
          <p:nvPr/>
        </p:nvSpPr>
        <p:spPr>
          <a:xfrm>
            <a:off x="1386924" y="2867462"/>
            <a:ext cx="4221425" cy="3765645"/>
          </a:xfrm>
          <a:prstGeom prst="rect">
            <a:avLst/>
          </a:prstGeom>
          <a:noFill/>
          <a:ln>
            <a:noFill/>
          </a:ln>
        </p:spPr>
        <p:txBody>
          <a:bodyPr spcFirstLastPara="1" wrap="square" lIns="91433" tIns="45700" rIns="91433" bIns="45700" anchor="t" anchorCtr="0">
            <a:noAutofit/>
          </a:bodyPr>
          <a:lstStyle/>
          <a:p>
            <a:pPr marL="0" lvl="1"/>
            <a:r>
              <a:rPr lang="de" sz="1067" b="1" dirty="0">
                <a:latin typeface="Twentieth Century"/>
                <a:ea typeface="Twentieth Century"/>
                <a:cs typeface="Twentieth Century"/>
                <a:sym typeface="Twentieth Century"/>
              </a:rPr>
              <a:t>Functional and technical expertise</a:t>
            </a:r>
            <a:endParaRPr sz="1467" dirty="0"/>
          </a:p>
          <a:p>
            <a:pPr marL="406390" lvl="1" indent="-228594">
              <a:lnSpc>
                <a:spcPct val="90000"/>
              </a:lnSpc>
              <a:buClr>
                <a:schemeClr val="dk1"/>
              </a:buClr>
              <a:buSzPts val="700"/>
              <a:buFont typeface="Arial" panose="020B0604020202020204" pitchFamily="34" charset="0"/>
              <a:buChar char="•"/>
            </a:pPr>
            <a:r>
              <a:rPr lang="de" sz="933" dirty="0">
                <a:latin typeface="Twentieth Century"/>
                <a:ea typeface="Twentieth Century"/>
                <a:cs typeface="Twentieth Century"/>
                <a:sym typeface="Twentieth Century"/>
              </a:rPr>
              <a:t>Analysis, conception and implementation of solutions in </a:t>
            </a:r>
            <a:r>
              <a:rPr lang="de" sz="933" dirty="0" err="1">
                <a:latin typeface="Twentieth Century"/>
                <a:ea typeface="Twentieth Century"/>
                <a:cs typeface="Twentieth Century"/>
                <a:sym typeface="Twentieth Century"/>
              </a:rPr>
              <a:t>the</a:t>
            </a:r>
            <a:r>
              <a:rPr lang="de" sz="933" dirty="0">
                <a:latin typeface="Twentieth Century"/>
                <a:ea typeface="Twentieth Century"/>
                <a:cs typeface="Twentieth Century"/>
                <a:sym typeface="Twentieth Century"/>
              </a:rPr>
              <a:t> </a:t>
            </a:r>
            <a:r>
              <a:rPr lang="de" sz="933" dirty="0" err="1">
                <a:latin typeface="Twentieth Century"/>
                <a:ea typeface="Twentieth Century"/>
                <a:cs typeface="Twentieth Century"/>
                <a:sym typeface="Twentieth Century"/>
              </a:rPr>
              <a:t>area</a:t>
            </a:r>
            <a:r>
              <a:rPr lang="de" sz="933" dirty="0">
                <a:latin typeface="Twentieth Century"/>
                <a:ea typeface="Twentieth Century"/>
                <a:cs typeface="Twentieth Century"/>
                <a:sym typeface="Twentieth Century"/>
              </a:rPr>
              <a:t> of: </a:t>
            </a:r>
            <a:br>
              <a:rPr lang="de" sz="1467" dirty="0">
                <a:ea typeface="Twentieth Century"/>
              </a:rPr>
            </a:br>
            <a:r>
              <a:rPr lang="de" sz="933" dirty="0">
                <a:latin typeface="Twentieth Century"/>
                <a:ea typeface="Twentieth Century"/>
                <a:cs typeface="Twentieth Century"/>
                <a:sym typeface="Twentieth Century"/>
              </a:rPr>
              <a:t>SAP CRM (Interaction Center, Sales, Service)</a:t>
            </a:r>
            <a:br>
              <a:rPr lang="de" sz="933" dirty="0">
                <a:latin typeface="Twentieth Century"/>
                <a:ea typeface="Twentieth Century"/>
                <a:cs typeface="Twentieth Century"/>
                <a:sym typeface="Twentieth Century"/>
              </a:rPr>
            </a:br>
            <a:r>
              <a:rPr lang="de" sz="933" dirty="0">
                <a:latin typeface="Twentieth Century"/>
                <a:ea typeface="Twentieth Century"/>
                <a:cs typeface="Twentieth Century"/>
                <a:sym typeface="Twentieth Century"/>
              </a:rPr>
              <a:t>SAP S/4 HANA (Customer Management, </a:t>
            </a:r>
            <a:r>
              <a:rPr lang="de" sz="933" dirty="0" err="1">
                <a:latin typeface="Twentieth Century"/>
                <a:ea typeface="Twentieth Century"/>
                <a:cs typeface="Twentieth Century"/>
                <a:sym typeface="Twentieth Century"/>
              </a:rPr>
              <a:t>Subscription</a:t>
            </a:r>
            <a:r>
              <a:rPr lang="de" sz="933" dirty="0">
                <a:latin typeface="Twentieth Century"/>
                <a:ea typeface="Twentieth Century"/>
                <a:cs typeface="Twentieth Century"/>
                <a:sym typeface="Twentieth Century"/>
              </a:rPr>
              <a:t> Order Management)</a:t>
            </a:r>
            <a:br>
              <a:rPr lang="de" sz="933" dirty="0">
                <a:latin typeface="Twentieth Century"/>
                <a:ea typeface="Twentieth Century"/>
                <a:cs typeface="Twentieth Century"/>
                <a:sym typeface="Twentieth Century"/>
              </a:rPr>
            </a:br>
            <a:r>
              <a:rPr lang="de" sz="933" dirty="0" err="1">
                <a:latin typeface="Twentieth Century"/>
                <a:ea typeface="Twentieth Century"/>
                <a:cs typeface="Twentieth Century"/>
                <a:sym typeface="Twentieth Century"/>
              </a:rPr>
              <a:t>Uniserv</a:t>
            </a:r>
            <a:r>
              <a:rPr lang="de" sz="933" dirty="0">
                <a:latin typeface="Twentieth Century"/>
                <a:ea typeface="Twentieth Century"/>
                <a:cs typeface="Twentieth Century"/>
                <a:sym typeface="Twentieth Century"/>
              </a:rPr>
              <a:t> address and </a:t>
            </a:r>
            <a:r>
              <a:rPr lang="de" sz="933" dirty="0" err="1">
                <a:latin typeface="Twentieth Century"/>
                <a:ea typeface="Twentieth Century"/>
                <a:cs typeface="Twentieth Century"/>
                <a:sym typeface="Twentieth Century"/>
              </a:rPr>
              <a:t>duplicate</a:t>
            </a:r>
            <a:r>
              <a:rPr lang="de" sz="933" dirty="0">
                <a:latin typeface="Twentieth Century"/>
                <a:ea typeface="Twentieth Century"/>
                <a:cs typeface="Twentieth Century"/>
                <a:sym typeface="Twentieth Century"/>
              </a:rPr>
              <a:t> check</a:t>
            </a:r>
          </a:p>
          <a:p>
            <a:pPr marL="414856" lvl="1" indent="-228594">
              <a:lnSpc>
                <a:spcPct val="90000"/>
              </a:lnSpc>
              <a:buFont typeface="Arial" panose="020B0604020202020204" pitchFamily="34" charset="0"/>
              <a:buChar char="•"/>
            </a:pPr>
            <a:endParaRPr sz="1467" dirty="0"/>
          </a:p>
          <a:p>
            <a:pPr marL="406390" lvl="1" indent="-228594">
              <a:lnSpc>
                <a:spcPct val="90000"/>
              </a:lnSpc>
              <a:buClr>
                <a:schemeClr val="dk1"/>
              </a:buClr>
              <a:buSzPts val="700"/>
              <a:buFont typeface="Arial" panose="020B0604020202020204" pitchFamily="34" charset="0"/>
              <a:buChar char="•"/>
            </a:pPr>
            <a:r>
              <a:rPr lang="de" sz="933" dirty="0">
                <a:latin typeface="Twentieth Century"/>
                <a:ea typeface="Twentieth Century"/>
                <a:cs typeface="Twentieth Century"/>
                <a:sym typeface="Twentieth Century"/>
              </a:rPr>
              <a:t>Consulting in the area of master data management, activity and opportunity </a:t>
            </a:r>
            <a:r>
              <a:rPr lang="de" sz="933" dirty="0" err="1">
                <a:latin typeface="Twentieth Century"/>
                <a:ea typeface="Twentieth Century"/>
                <a:cs typeface="Twentieth Century"/>
                <a:sym typeface="Twentieth Century"/>
              </a:rPr>
              <a:t>management</a:t>
            </a:r>
            <a:r>
              <a:rPr lang="de" sz="933" dirty="0">
                <a:latin typeface="Twentieth Century"/>
                <a:ea typeface="Twentieth Century"/>
                <a:cs typeface="Twentieth Century"/>
                <a:sym typeface="Twentieth Century"/>
              </a:rPr>
              <a:t> </a:t>
            </a:r>
          </a:p>
          <a:p>
            <a:pPr marL="406390" lvl="1" indent="-228594">
              <a:lnSpc>
                <a:spcPct val="90000"/>
              </a:lnSpc>
              <a:buClr>
                <a:schemeClr val="dk1"/>
              </a:buClr>
              <a:buSzPts val="700"/>
              <a:buFont typeface="Arial" panose="020B0604020202020204" pitchFamily="34" charset="0"/>
              <a:buChar char="•"/>
            </a:pP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a:latin typeface="Twentieth Century"/>
                <a:ea typeface="Twentieth Century"/>
                <a:cs typeface="Twentieth Century"/>
                <a:sym typeface="Twentieth Century"/>
              </a:rPr>
              <a:t>excellent ABAP/ABAP OO knowledge</a:t>
            </a: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err="1">
                <a:latin typeface="Twentieth Century"/>
                <a:ea typeface="Twentieth Century"/>
                <a:cs typeface="Twentieth Century"/>
                <a:sym typeface="Twentieth Century"/>
              </a:rPr>
              <a:t>very</a:t>
            </a:r>
            <a:r>
              <a:rPr lang="de" sz="933" dirty="0">
                <a:latin typeface="Twentieth Century"/>
                <a:ea typeface="Twentieth Century"/>
                <a:cs typeface="Twentieth Century"/>
                <a:sym typeface="Twentieth Century"/>
              </a:rPr>
              <a:t> good JavaScript and </a:t>
            </a:r>
            <a:r>
              <a:rPr lang="de" sz="933" dirty="0" err="1">
                <a:latin typeface="Twentieth Century"/>
                <a:ea typeface="Twentieth Century"/>
                <a:cs typeface="Twentieth Century"/>
                <a:sym typeface="Twentieth Century"/>
              </a:rPr>
              <a:t>Typescript</a:t>
            </a:r>
            <a:r>
              <a:rPr lang="de" sz="933" dirty="0">
                <a:latin typeface="Twentieth Century"/>
                <a:ea typeface="Twentieth Century"/>
                <a:cs typeface="Twentieth Century"/>
                <a:sym typeface="Twentieth Century"/>
              </a:rPr>
              <a:t> knowledge</a:t>
            </a: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err="1">
                <a:latin typeface="Twentieth Century"/>
                <a:ea typeface="Twentieth Century"/>
                <a:cs typeface="Twentieth Century"/>
                <a:sym typeface="Twentieth Century"/>
              </a:rPr>
              <a:t>exxtensive</a:t>
            </a:r>
            <a:r>
              <a:rPr lang="de" sz="933" dirty="0">
                <a:latin typeface="Twentieth Century"/>
                <a:ea typeface="Twentieth Century"/>
                <a:cs typeface="Twentieth Century"/>
                <a:sym typeface="Twentieth Century"/>
              </a:rPr>
              <a:t> experience in object-oriented modeling &amp; design patterns</a:t>
            </a: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a:latin typeface="Twentieth Century"/>
                <a:ea typeface="Twentieth Century"/>
                <a:cs typeface="Twentieth Century"/>
                <a:sym typeface="Twentieth Century"/>
              </a:rPr>
              <a:t>Web services (SOAP and </a:t>
            </a:r>
            <a:r>
              <a:rPr lang="de" sz="933" dirty="0" err="1">
                <a:latin typeface="Twentieth Century"/>
                <a:ea typeface="Twentieth Century"/>
                <a:cs typeface="Twentieth Century"/>
                <a:sym typeface="Twentieth Century"/>
              </a:rPr>
              <a:t>oData/REST</a:t>
            </a:r>
            <a:r>
              <a:rPr lang="de" sz="933" dirty="0">
                <a:latin typeface="Twentieth Century"/>
                <a:ea typeface="Twentieth Century"/>
                <a:cs typeface="Twentieth Century"/>
                <a:sym typeface="Twentieth Century"/>
              </a:rPr>
              <a:t>)</a:t>
            </a: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a:latin typeface="Twentieth Century"/>
                <a:ea typeface="Twentieth Century"/>
                <a:cs typeface="Twentieth Century"/>
                <a:sym typeface="Twentieth Century"/>
              </a:rPr>
              <a:t>UI5 Development</a:t>
            </a: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a:latin typeface="Twentieth Century"/>
                <a:ea typeface="Twentieth Century"/>
                <a:cs typeface="Twentieth Century"/>
                <a:sym typeface="Twentieth Century"/>
              </a:rPr>
              <a:t>Experience in development of SAP Cloud solutions with </a:t>
            </a:r>
            <a:r>
              <a:rPr lang="de" sz="933" dirty="0" err="1">
                <a:latin typeface="Twentieth Century"/>
                <a:ea typeface="Twentieth Century"/>
                <a:cs typeface="Twentieth Century"/>
                <a:sym typeface="Twentieth Century"/>
              </a:rPr>
              <a:t>Restful </a:t>
            </a:r>
            <a:r>
              <a:rPr lang="de" sz="933" dirty="0">
                <a:latin typeface="Twentieth Century"/>
                <a:ea typeface="Twentieth Century"/>
                <a:cs typeface="Twentieth Century"/>
                <a:sym typeface="Twentieth Century"/>
              </a:rPr>
              <a:t>ABAP </a:t>
            </a:r>
            <a:r>
              <a:rPr lang="de" sz="933" dirty="0" err="1">
                <a:latin typeface="Twentieth Century"/>
                <a:ea typeface="Twentieth Century"/>
                <a:cs typeface="Twentieth Century"/>
                <a:sym typeface="Twentieth Century"/>
              </a:rPr>
              <a:t>Programming </a:t>
            </a:r>
            <a:r>
              <a:rPr lang="de" sz="933" dirty="0">
                <a:latin typeface="Twentieth Century"/>
                <a:ea typeface="Twentieth Century"/>
                <a:cs typeface="Twentieth Century"/>
                <a:sym typeface="Twentieth Century"/>
              </a:rPr>
              <a:t>Model and Cloud </a:t>
            </a:r>
            <a:r>
              <a:rPr lang="de" sz="933" dirty="0" err="1">
                <a:latin typeface="Twentieth Century"/>
                <a:ea typeface="Twentieth Century"/>
                <a:cs typeface="Twentieth Century"/>
                <a:sym typeface="Twentieth Century"/>
              </a:rPr>
              <a:t>Application Programming </a:t>
            </a:r>
            <a:r>
              <a:rPr lang="de" sz="933" dirty="0">
                <a:latin typeface="Twentieth Century"/>
                <a:ea typeface="Twentieth Century"/>
                <a:cs typeface="Twentieth Century"/>
                <a:sym typeface="Twentieth Century"/>
              </a:rPr>
              <a:t>Model</a:t>
            </a: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a:latin typeface="Twentieth Century"/>
                <a:ea typeface="Twentieth Century"/>
                <a:cs typeface="Twentieth Century"/>
                <a:sym typeface="Twentieth Century"/>
              </a:rPr>
              <a:t>agile project methods</a:t>
            </a: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err="1">
                <a:latin typeface="Twentieth Century"/>
                <a:ea typeface="Twentieth Century"/>
                <a:cs typeface="Twentieth Century"/>
                <a:sym typeface="Twentieth Century"/>
              </a:rPr>
              <a:t>several</a:t>
            </a:r>
            <a:r>
              <a:rPr lang="de" sz="933" dirty="0">
                <a:latin typeface="Twentieth Century"/>
                <a:ea typeface="Twentieth Century"/>
                <a:cs typeface="Twentieth Century"/>
                <a:sym typeface="Twentieth Century"/>
              </a:rPr>
              <a:t> years of experience in creating concepts for test automation and </a:t>
            </a:r>
            <a:r>
              <a:rPr lang="de" sz="933" dirty="0" err="1">
                <a:latin typeface="Twentieth Century"/>
                <a:ea typeface="Twentieth Century"/>
                <a:cs typeface="Twentieth Century"/>
                <a:sym typeface="Twentieth Century"/>
              </a:rPr>
              <a:t>their</a:t>
            </a:r>
            <a:r>
              <a:rPr lang="de" sz="933" dirty="0">
                <a:latin typeface="Twentieth Century"/>
                <a:ea typeface="Twentieth Century"/>
                <a:cs typeface="Twentieth Century"/>
                <a:sym typeface="Twentieth Century"/>
              </a:rPr>
              <a:t> </a:t>
            </a:r>
            <a:r>
              <a:rPr lang="de" sz="933" dirty="0" err="1">
                <a:latin typeface="Twentieth Century"/>
                <a:ea typeface="Twentieth Century"/>
                <a:cs typeface="Twentieth Century"/>
                <a:sym typeface="Twentieth Century"/>
              </a:rPr>
              <a:t>implementation</a:t>
            </a:r>
            <a:endParaRPr lang="de"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a:latin typeface="Twentieth Century"/>
                <a:ea typeface="Twentieth Century"/>
                <a:cs typeface="Twentieth Century"/>
                <a:sym typeface="Twentieth Century"/>
              </a:rPr>
              <a:t>SAP Certified Development Associate - SAP Fiori </a:t>
            </a:r>
            <a:r>
              <a:rPr lang="de" sz="933" dirty="0" err="1">
                <a:latin typeface="Twentieth Century"/>
                <a:ea typeface="Twentieth Century"/>
                <a:cs typeface="Twentieth Century"/>
                <a:sym typeface="Twentieth Century"/>
              </a:rPr>
              <a:t>Application </a:t>
            </a:r>
            <a:r>
              <a:rPr lang="de" sz="933" dirty="0">
                <a:latin typeface="Twentieth Century"/>
                <a:ea typeface="Twentieth Century"/>
                <a:cs typeface="Twentieth Century"/>
                <a:sym typeface="Twentieth Century"/>
              </a:rPr>
              <a:t>Developer</a:t>
            </a: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a:latin typeface="Twentieth Century"/>
                <a:ea typeface="Twentieth Century"/>
                <a:cs typeface="Twentieth Century"/>
                <a:sym typeface="Twentieth Century"/>
              </a:rPr>
              <a:t>SAP Certified Development Associate - SAP Cloud </a:t>
            </a:r>
            <a:r>
              <a:rPr lang="de" sz="933" dirty="0" err="1">
                <a:latin typeface="Twentieth Century"/>
                <a:ea typeface="Twentieth Century"/>
                <a:cs typeface="Twentieth Century"/>
                <a:sym typeface="Twentieth Century"/>
              </a:rPr>
              <a:t>Platform</a:t>
            </a:r>
            <a:endParaRPr sz="933" dirty="0">
              <a:latin typeface="Twentieth Century"/>
              <a:ea typeface="Twentieth Century"/>
              <a:cs typeface="Twentieth Century"/>
              <a:sym typeface="Twentieth Century"/>
            </a:endParaRPr>
          </a:p>
          <a:p>
            <a:pPr marL="406390" lvl="1" indent="-228594">
              <a:lnSpc>
                <a:spcPct val="90000"/>
              </a:lnSpc>
              <a:buClr>
                <a:schemeClr val="dk1"/>
              </a:buClr>
              <a:buSzPts val="700"/>
              <a:buFont typeface="Arial" panose="020B0604020202020204" pitchFamily="34" charset="0"/>
              <a:buChar char="•"/>
            </a:pPr>
            <a:r>
              <a:rPr lang="de" sz="933" dirty="0">
                <a:latin typeface="Twentieth Century"/>
                <a:ea typeface="Twentieth Century"/>
                <a:cs typeface="Twentieth Century"/>
                <a:sym typeface="Twentieth Century"/>
              </a:rPr>
              <a:t>SAP Certified </a:t>
            </a:r>
            <a:r>
              <a:rPr lang="de" sz="933" dirty="0" err="1">
                <a:latin typeface="Twentieth Century"/>
                <a:ea typeface="Twentieth Century"/>
                <a:cs typeface="Twentieth Century"/>
                <a:sym typeface="Twentieth Century"/>
              </a:rPr>
              <a:t>Application </a:t>
            </a:r>
            <a:r>
              <a:rPr lang="de" sz="933" dirty="0">
                <a:latin typeface="Twentieth Century"/>
                <a:ea typeface="Twentieth Century"/>
                <a:cs typeface="Twentieth Century"/>
                <a:sym typeface="Twentieth Century"/>
              </a:rPr>
              <a:t>Associate - CR </a:t>
            </a:r>
            <a:r>
              <a:rPr lang="de" sz="933" dirty="0" err="1">
                <a:latin typeface="Twentieth Century"/>
                <a:ea typeface="Twentieth Century"/>
                <a:cs typeface="Twentieth Century"/>
                <a:sym typeface="Twentieth Century"/>
              </a:rPr>
              <a:t>Fundamentals with </a:t>
            </a:r>
            <a:r>
              <a:rPr lang="de" sz="933" dirty="0">
                <a:latin typeface="Twentieth Century"/>
                <a:ea typeface="Twentieth Century"/>
                <a:cs typeface="Twentieth Century"/>
                <a:sym typeface="Twentieth Century"/>
              </a:rPr>
              <a:t>SAP CRM 7.0</a:t>
            </a:r>
            <a:endParaRPr sz="933" dirty="0">
              <a:latin typeface="Twentieth Century"/>
              <a:ea typeface="Twentieth Century"/>
              <a:cs typeface="Twentieth Century"/>
              <a:sym typeface="Twentieth Century"/>
            </a:endParaRPr>
          </a:p>
          <a:p>
            <a:pPr marL="186262">
              <a:lnSpc>
                <a:spcPct val="90000"/>
              </a:lnSpc>
            </a:pPr>
            <a:endParaRPr sz="933" dirty="0">
              <a:latin typeface="Twentieth Century"/>
              <a:ea typeface="Twentieth Century"/>
              <a:cs typeface="Twentieth Century"/>
              <a:sym typeface="Twentieth Century"/>
            </a:endParaRPr>
          </a:p>
          <a:p>
            <a:pPr marL="203195" indent="-203195"/>
            <a:r>
              <a:rPr lang="de" sz="1067" b="1" dirty="0">
                <a:latin typeface="Twentieth Century"/>
                <a:ea typeface="Twentieth Century"/>
                <a:cs typeface="Twentieth Century"/>
                <a:sym typeface="Twentieth Century"/>
              </a:rPr>
              <a:t>Languages</a:t>
            </a:r>
            <a:endParaRPr sz="1467" dirty="0"/>
          </a:p>
          <a:p>
            <a:pPr marL="177796" lvl="1">
              <a:lnSpc>
                <a:spcPct val="90000"/>
              </a:lnSpc>
              <a:buClr>
                <a:schemeClr val="dk1"/>
              </a:buClr>
              <a:buSzPts val="700"/>
            </a:pPr>
            <a:r>
              <a:rPr lang="de" sz="933" dirty="0">
                <a:latin typeface="Twentieth Century"/>
                <a:ea typeface="Twentieth Century"/>
                <a:cs typeface="Twentieth Century"/>
                <a:sym typeface="Twentieth Century"/>
              </a:rPr>
              <a:t>German (mother tongue)</a:t>
            </a:r>
            <a:endParaRPr sz="1467" dirty="0"/>
          </a:p>
          <a:p>
            <a:pPr marL="177796" lvl="1">
              <a:lnSpc>
                <a:spcPct val="90000"/>
              </a:lnSpc>
              <a:buClr>
                <a:schemeClr val="dk1"/>
              </a:buClr>
              <a:buSzPts val="700"/>
            </a:pPr>
            <a:r>
              <a:rPr lang="de" sz="933" dirty="0">
                <a:latin typeface="Twentieth Century"/>
                <a:ea typeface="Twentieth Century"/>
                <a:cs typeface="Twentieth Century"/>
                <a:sym typeface="Twentieth Century"/>
              </a:rPr>
              <a:t>English (fluent)</a:t>
            </a:r>
            <a:endParaRPr sz="1467" dirty="0"/>
          </a:p>
          <a:p>
            <a:pPr marL="177796" lvl="1">
              <a:lnSpc>
                <a:spcPct val="90000"/>
              </a:lnSpc>
              <a:buClr>
                <a:schemeClr val="dk1"/>
              </a:buClr>
              <a:buSzPts val="700"/>
            </a:pPr>
            <a:r>
              <a:rPr lang="de" sz="933" dirty="0">
                <a:latin typeface="Twentieth Century"/>
                <a:ea typeface="Twentieth Century"/>
                <a:cs typeface="Twentieth Century"/>
                <a:sym typeface="Twentieth Century"/>
              </a:rPr>
              <a:t>French (basic knowledge)</a:t>
            </a:r>
            <a:endParaRPr sz="1467" dirty="0"/>
          </a:p>
          <a:p>
            <a:pPr marL="270927" lvl="1" indent="-33866">
              <a:lnSpc>
                <a:spcPct val="90000"/>
              </a:lnSpc>
              <a:buClr>
                <a:schemeClr val="lt1"/>
              </a:buClr>
              <a:buSzPts val="700"/>
            </a:pPr>
            <a:endParaRPr sz="933" dirty="0">
              <a:latin typeface="Twentieth Century"/>
              <a:ea typeface="Twentieth Century"/>
              <a:cs typeface="Twentieth Century"/>
              <a:sym typeface="Twentieth Century"/>
            </a:endParaRPr>
          </a:p>
          <a:p>
            <a:pPr marL="186262" lvl="1">
              <a:lnSpc>
                <a:spcPct val="90000"/>
              </a:lnSpc>
            </a:pPr>
            <a:endParaRPr sz="933" dirty="0">
              <a:latin typeface="Twentieth Century"/>
              <a:ea typeface="Twentieth Century"/>
              <a:cs typeface="Twentieth Century"/>
              <a:sym typeface="Twentieth Century"/>
            </a:endParaRPr>
          </a:p>
        </p:txBody>
      </p:sp>
      <p:sp>
        <p:nvSpPr>
          <p:cNvPr id="291" name="Google Shape;291;p32"/>
          <p:cNvSpPr/>
          <p:nvPr/>
        </p:nvSpPr>
        <p:spPr>
          <a:xfrm>
            <a:off x="5951272" y="1922369"/>
            <a:ext cx="5278800" cy="4467600"/>
          </a:xfrm>
          <a:prstGeom prst="rect">
            <a:avLst/>
          </a:prstGeom>
          <a:noFill/>
          <a:ln>
            <a:noFill/>
          </a:ln>
        </p:spPr>
        <p:txBody>
          <a:bodyPr spcFirstLastPara="1" wrap="square" lIns="91433" tIns="45700" rIns="91433" bIns="45700" anchor="t" anchorCtr="0">
            <a:noAutofit/>
          </a:bodyPr>
          <a:lstStyle/>
          <a:p>
            <a:pPr>
              <a:lnSpc>
                <a:spcPct val="90000"/>
              </a:lnSpc>
              <a:buClr>
                <a:schemeClr val="dk1"/>
              </a:buClr>
            </a:pPr>
            <a:r>
              <a:rPr lang="de-DE" sz="1067" b="1" dirty="0">
                <a:latin typeface="Twentieth Century"/>
                <a:ea typeface="Twentieth Century"/>
                <a:cs typeface="Twentieth Century"/>
                <a:sym typeface="Twentieth Century"/>
              </a:rPr>
              <a:t>01/2023 - now, international insurance company</a:t>
            </a:r>
          </a:p>
          <a:p>
            <a:pPr>
              <a:lnSpc>
                <a:spcPct val="90000"/>
              </a:lnSpc>
              <a:buClr>
                <a:srgbClr val="000000"/>
              </a:buClr>
            </a:pPr>
            <a:r>
              <a:rPr lang="de-DE" sz="933" dirty="0">
                <a:latin typeface="Twentieth Century"/>
                <a:ea typeface="Twentieth Century"/>
                <a:cs typeface="Twentieth Century"/>
                <a:sym typeface="Twentieth Century"/>
              </a:rPr>
              <a:t>Lead CRM consultant and technical architect for the CRM to S/4 service migration</a:t>
            </a:r>
          </a:p>
          <a:p>
            <a:pPr>
              <a:lnSpc>
                <a:spcPct val="90000"/>
              </a:lnSpc>
            </a:pPr>
            <a:endParaRPr lang="de-DE" sz="933" dirty="0">
              <a:latin typeface="Twentieth Century"/>
              <a:ea typeface="Twentieth Century"/>
              <a:cs typeface="Twentieth Century"/>
              <a:sym typeface="Twentieth Century"/>
            </a:endParaRPr>
          </a:p>
          <a:p>
            <a:pPr marL="228594" indent="-228594">
              <a:lnSpc>
                <a:spcPct val="90000"/>
              </a:lnSpc>
              <a:buFont typeface="Arial" panose="020B0604020202020204" pitchFamily="34" charset="0"/>
              <a:buChar char="•"/>
            </a:pPr>
            <a:r>
              <a:rPr lang="de-DE" sz="933" dirty="0">
                <a:latin typeface="Twentieth Century"/>
                <a:ea typeface="Twentieth Century"/>
                <a:cs typeface="Twentieth Century"/>
                <a:sym typeface="Twentieth Century"/>
              </a:rPr>
              <a:t>Design and implementation of central functions such </a:t>
            </a:r>
            <a:r>
              <a:rPr lang="de-DE" sz="933" dirty="0" err="1">
                <a:latin typeface="Twentieth Century"/>
                <a:ea typeface="Twentieth Century"/>
                <a:cs typeface="Twentieth Century"/>
                <a:sym typeface="Twentieth Century"/>
              </a:rPr>
              <a:t>as</a:t>
            </a:r>
            <a:r>
              <a:rPr lang="de-DE" sz="933" dirty="0">
                <a:latin typeface="Twentieth Century"/>
                <a:ea typeface="Twentieth Century"/>
                <a:cs typeface="Twentieth Century"/>
                <a:sym typeface="Twentieth Century"/>
              </a:rPr>
              <a:t> </a:t>
            </a:r>
            <a:r>
              <a:rPr lang="de-DE" sz="933" dirty="0" err="1">
                <a:latin typeface="Twentieth Century"/>
                <a:ea typeface="Twentieth Century"/>
                <a:cs typeface="Twentieth Century"/>
                <a:sym typeface="Twentieth Century"/>
              </a:rPr>
              <a:t>business</a:t>
            </a:r>
            <a:r>
              <a:rPr lang="de-DE" sz="933" dirty="0">
                <a:latin typeface="Twentieth Century"/>
                <a:ea typeface="Twentieth Century"/>
                <a:cs typeface="Twentieth Century"/>
                <a:sym typeface="Twentieth Century"/>
              </a:rPr>
              <a:t> </a:t>
            </a:r>
            <a:r>
              <a:rPr lang="de-DE" sz="933" dirty="0" err="1">
                <a:latin typeface="Twentieth Century"/>
                <a:ea typeface="Twentieth Century"/>
                <a:cs typeface="Twentieth Century"/>
                <a:sym typeface="Twentieth Century"/>
              </a:rPr>
              <a:t>transactions</a:t>
            </a:r>
            <a:r>
              <a:rPr lang="de-DE" sz="933" dirty="0">
                <a:latin typeface="Twentieth Century"/>
                <a:ea typeface="Twentieth Century"/>
                <a:cs typeface="Twentieth Century"/>
                <a:sym typeface="Twentieth Century"/>
              </a:rPr>
              <a:t>, middleware and groupware integration</a:t>
            </a:r>
          </a:p>
          <a:p>
            <a:pPr marL="228594" lvl="6" indent="-228594">
              <a:lnSpc>
                <a:spcPct val="90000"/>
              </a:lnSpc>
              <a:buFont typeface="Arial" panose="020B0604020202020204" pitchFamily="34" charset="0"/>
              <a:buChar char="•"/>
            </a:pPr>
            <a:r>
              <a:rPr lang="de-DE" sz="933" dirty="0">
                <a:latin typeface="Twentieth Century"/>
                <a:ea typeface="Twentieth Century"/>
                <a:cs typeface="Twentieth Century"/>
                <a:sym typeface="Twentieth Century"/>
              </a:rPr>
              <a:t>Enhancements to the S4 data model for the business objects transaction, business partner and product</a:t>
            </a:r>
          </a:p>
          <a:p>
            <a:pPr marL="228594" indent="-228594">
              <a:lnSpc>
                <a:spcPct val="90000"/>
              </a:lnSpc>
              <a:buFont typeface="Arial" panose="020B0604020202020204" pitchFamily="34" charset="0"/>
              <a:buChar char="•"/>
            </a:pPr>
            <a:r>
              <a:rPr lang="de-DE" sz="933" dirty="0">
                <a:latin typeface="Twentieth Century"/>
                <a:ea typeface="Twentieth Century"/>
                <a:cs typeface="Twentieth Century"/>
                <a:sym typeface="Twentieth Century"/>
              </a:rPr>
              <a:t>Development of various tools to support the migration, including the transfer of WUI components</a:t>
            </a:r>
          </a:p>
          <a:p>
            <a:pPr marL="203195" indent="-203195">
              <a:lnSpc>
                <a:spcPct val="80000"/>
              </a:lnSpc>
            </a:pPr>
            <a:endParaRPr lang="de" sz="1067" dirty="0">
              <a:latin typeface="Twentieth Century"/>
              <a:ea typeface="Twentieth Century"/>
              <a:cs typeface="Twentieth Century"/>
              <a:sym typeface="Twentieth Century"/>
            </a:endParaRPr>
          </a:p>
          <a:p>
            <a:pPr marL="203195" indent="-203195">
              <a:lnSpc>
                <a:spcPct val="80000"/>
              </a:lnSpc>
            </a:pPr>
            <a:endParaRPr lang="de" sz="1067" b="1" dirty="0">
              <a:latin typeface="Twentieth Century"/>
              <a:ea typeface="Twentieth Century"/>
              <a:cs typeface="Twentieth Century"/>
              <a:sym typeface="Twentieth Century"/>
            </a:endParaRPr>
          </a:p>
          <a:p>
            <a:pPr marL="203195" indent="-203195">
              <a:lnSpc>
                <a:spcPct val="80000"/>
              </a:lnSpc>
            </a:pPr>
            <a:r>
              <a:rPr lang="de" sz="1067" b="1" dirty="0">
                <a:latin typeface="Twentieth Century"/>
                <a:ea typeface="Twentieth Century"/>
                <a:cs typeface="Twentieth Century"/>
                <a:sym typeface="Twentieth Century"/>
              </a:rPr>
              <a:t>01/2022 - 12/2022, multinational software company</a:t>
            </a:r>
            <a:endParaRPr sz="1067" dirty="0">
              <a:latin typeface="Twentieth Century"/>
              <a:ea typeface="Twentieth Century"/>
              <a:cs typeface="Twentieth Century"/>
              <a:sym typeface="Twentieth Century"/>
            </a:endParaRPr>
          </a:p>
          <a:p>
            <a:pPr>
              <a:lnSpc>
                <a:spcPct val="90000"/>
              </a:lnSpc>
            </a:pPr>
            <a:r>
              <a:rPr lang="de" sz="933" dirty="0">
                <a:latin typeface="Twentieth Century"/>
                <a:ea typeface="Twentieth Century"/>
                <a:cs typeface="Twentieth Century"/>
                <a:sym typeface="Twentieth Century"/>
              </a:rPr>
              <a:t>One of three architects with a development function for the project, which implements the creation and management of entitlements for the use of software and services. The project also includes the integration into the contract systems (CRM &amp; S/4HANA) as well as the integration of other systems (provisioning, measurement, notification ...)</a:t>
            </a:r>
            <a:endParaRPr sz="1467" dirty="0"/>
          </a:p>
          <a:p>
            <a:pPr>
              <a:lnSpc>
                <a:spcPct val="90000"/>
              </a:lnSpc>
            </a:pPr>
            <a:endParaRPr lang="de" sz="933" dirty="0">
              <a:latin typeface="Twentieth Century"/>
              <a:ea typeface="Twentieth Century"/>
              <a:cs typeface="Twentieth Century"/>
              <a:sym typeface="Twentieth Century"/>
            </a:endParaRPr>
          </a:p>
          <a:p>
            <a:pPr marL="228594" indent="-228594">
              <a:lnSpc>
                <a:spcPct val="90000"/>
              </a:lnSpc>
              <a:buFont typeface="Arial" panose="020B0604020202020204" pitchFamily="34" charset="0"/>
              <a:buChar char="•"/>
            </a:pPr>
            <a:r>
              <a:rPr lang="de" sz="933" dirty="0">
                <a:latin typeface="Twentieth Century"/>
                <a:ea typeface="Twentieth Century"/>
                <a:cs typeface="Twentieth Century"/>
                <a:sym typeface="Twentieth Century"/>
              </a:rPr>
              <a:t>Implementation of requirements through configuration and JavaScript implementation in cloud-based </a:t>
            </a:r>
            <a:r>
              <a:rPr lang="de" sz="933" dirty="0" err="1">
                <a:latin typeface="Twentieth Century"/>
                <a:ea typeface="Twentieth Century"/>
                <a:cs typeface="Twentieth Century"/>
                <a:sym typeface="Twentieth Century"/>
              </a:rPr>
              <a:t>Entitlement </a:t>
            </a:r>
            <a:r>
              <a:rPr lang="de" sz="933" dirty="0">
                <a:latin typeface="Twentieth Century"/>
                <a:ea typeface="Twentieth Century"/>
                <a:cs typeface="Twentieth Century"/>
                <a:sym typeface="Twentieth Century"/>
              </a:rPr>
              <a:t>Management System</a:t>
            </a:r>
            <a:endParaRPr sz="933" dirty="0">
              <a:latin typeface="Twentieth Century"/>
              <a:ea typeface="Twentieth Century"/>
              <a:cs typeface="Twentieth Century"/>
              <a:sym typeface="Twentieth Century"/>
            </a:endParaRPr>
          </a:p>
          <a:p>
            <a:pPr marL="228594" indent="-228594">
              <a:lnSpc>
                <a:spcPct val="90000"/>
              </a:lnSpc>
              <a:buFont typeface="Arial" panose="020B0604020202020204" pitchFamily="34" charset="0"/>
              <a:buChar char="•"/>
            </a:pPr>
            <a:r>
              <a:rPr lang="de" sz="933" dirty="0">
                <a:latin typeface="Twentieth Century"/>
                <a:ea typeface="Twentieth Century"/>
                <a:cs typeface="Twentieth Century"/>
                <a:sym typeface="Twentieth Century"/>
              </a:rPr>
              <a:t>SAP ABAP/OO development, Web UI development, JavaScript development</a:t>
            </a:r>
            <a:endParaRPr sz="933" dirty="0">
              <a:latin typeface="Twentieth Century"/>
              <a:ea typeface="Twentieth Century"/>
              <a:cs typeface="Twentieth Century"/>
              <a:sym typeface="Twentieth Century"/>
            </a:endParaRPr>
          </a:p>
          <a:p>
            <a:pPr marL="228594" indent="-228594">
              <a:lnSpc>
                <a:spcPct val="90000"/>
              </a:lnSpc>
              <a:buFont typeface="Arial" panose="020B0604020202020204" pitchFamily="34" charset="0"/>
              <a:buChar char="•"/>
            </a:pPr>
            <a:r>
              <a:rPr lang="de" sz="933" dirty="0">
                <a:latin typeface="Twentieth Century"/>
                <a:ea typeface="Twentieth Century"/>
                <a:cs typeface="Twentieth Century"/>
                <a:sym typeface="Twentieth Century"/>
              </a:rPr>
              <a:t>Creation of a test concept and implementation of unit tests (ABAP and JavaScript) and API tests using Postman</a:t>
            </a:r>
            <a:endParaRPr sz="933" dirty="0">
              <a:latin typeface="Twentieth Century"/>
              <a:ea typeface="Twentieth Century"/>
              <a:cs typeface="Twentieth Century"/>
              <a:sym typeface="Twentieth Century"/>
            </a:endParaRPr>
          </a:p>
          <a:p>
            <a:pPr marL="228594" indent="-228594">
              <a:lnSpc>
                <a:spcPct val="90000"/>
              </a:lnSpc>
              <a:buFont typeface="Arial" panose="020B0604020202020204" pitchFamily="34" charset="0"/>
              <a:buChar char="•"/>
            </a:pPr>
            <a:r>
              <a:rPr lang="de" sz="933" dirty="0">
                <a:latin typeface="Twentieth Century"/>
                <a:ea typeface="Twentieth Century"/>
                <a:cs typeface="Twentieth Century"/>
                <a:sym typeface="Twentieth Century"/>
              </a:rPr>
              <a:t>Technical documentation</a:t>
            </a:r>
            <a:endParaRPr sz="933" dirty="0">
              <a:latin typeface="Twentieth Century"/>
              <a:ea typeface="Twentieth Century"/>
              <a:cs typeface="Twentieth Century"/>
              <a:sym typeface="Twentieth Century"/>
            </a:endParaRPr>
          </a:p>
          <a:p>
            <a:pPr>
              <a:lnSpc>
                <a:spcPct val="90000"/>
              </a:lnSpc>
            </a:pPr>
            <a:endParaRPr sz="933" dirty="0">
              <a:latin typeface="Twentieth Century"/>
              <a:ea typeface="Twentieth Century"/>
              <a:cs typeface="Twentieth Century"/>
              <a:sym typeface="Twentieth Century"/>
            </a:endParaRPr>
          </a:p>
          <a:p>
            <a:pPr>
              <a:lnSpc>
                <a:spcPct val="90000"/>
              </a:lnSpc>
              <a:buClr>
                <a:schemeClr val="dk1"/>
              </a:buClr>
            </a:pPr>
            <a:r>
              <a:rPr lang="de" sz="1067" b="1" dirty="0">
                <a:latin typeface="Twentieth Century"/>
                <a:ea typeface="Twentieth Century"/>
                <a:cs typeface="Twentieth Century"/>
                <a:sym typeface="Twentieth Century"/>
              </a:rPr>
              <a:t>04/2021 - 12/2021, conglomerate</a:t>
            </a:r>
            <a:endParaRPr sz="1067" b="1" dirty="0">
              <a:latin typeface="Twentieth Century"/>
              <a:ea typeface="Twentieth Century"/>
              <a:cs typeface="Twentieth Century"/>
              <a:sym typeface="Twentieth Century"/>
            </a:endParaRPr>
          </a:p>
          <a:p>
            <a:pPr>
              <a:lnSpc>
                <a:spcPct val="90000"/>
              </a:lnSpc>
              <a:buClr>
                <a:srgbClr val="000000"/>
              </a:buClr>
            </a:pPr>
            <a:r>
              <a:rPr lang="de" sz="933" dirty="0">
                <a:latin typeface="Twentieth Century"/>
                <a:ea typeface="Twentieth Century"/>
                <a:cs typeface="Twentieth Century"/>
                <a:sym typeface="Twentieth Century"/>
              </a:rPr>
              <a:t>Lead CRM consultant and technical architect for the re-implementation of a CRM solution based on S/4HANA.</a:t>
            </a:r>
            <a:endParaRPr sz="933" dirty="0">
              <a:latin typeface="Twentieth Century"/>
              <a:ea typeface="Twentieth Century"/>
              <a:cs typeface="Twentieth Century"/>
              <a:sym typeface="Twentieth Century"/>
            </a:endParaRPr>
          </a:p>
          <a:p>
            <a:pPr>
              <a:lnSpc>
                <a:spcPct val="90000"/>
              </a:lnSpc>
            </a:pPr>
            <a:endParaRPr sz="933" dirty="0">
              <a:latin typeface="Twentieth Century"/>
              <a:ea typeface="Twentieth Century"/>
              <a:cs typeface="Twentieth Century"/>
              <a:sym typeface="Twentieth Century"/>
            </a:endParaRPr>
          </a:p>
          <a:p>
            <a:pPr marL="228594" indent="-228594">
              <a:lnSpc>
                <a:spcPct val="90000"/>
              </a:lnSpc>
              <a:buFont typeface="Arial" panose="020B0604020202020204" pitchFamily="34" charset="0"/>
              <a:buChar char="•"/>
            </a:pPr>
            <a:r>
              <a:rPr lang="de" sz="933" dirty="0">
                <a:latin typeface="Twentieth Century"/>
                <a:ea typeface="Twentieth Century"/>
                <a:cs typeface="Twentieth Century"/>
                <a:sym typeface="Twentieth Century"/>
              </a:rPr>
              <a:t>Conducting a feasibility study and creating a prototype for the </a:t>
            </a:r>
            <a:r>
              <a:rPr lang="de" sz="933" dirty="0" err="1">
                <a:latin typeface="Twentieth Century"/>
                <a:ea typeface="Twentieth Century"/>
                <a:cs typeface="Twentieth Century"/>
                <a:sym typeface="Twentieth Century"/>
              </a:rPr>
              <a:t>Restful </a:t>
            </a:r>
            <a:r>
              <a:rPr lang="de" sz="933" dirty="0">
                <a:latin typeface="Twentieth Century"/>
                <a:ea typeface="Twentieth Century"/>
                <a:cs typeface="Twentieth Century"/>
                <a:sym typeface="Twentieth Century"/>
              </a:rPr>
              <a:t>ABAP </a:t>
            </a:r>
            <a:r>
              <a:rPr lang="de" sz="933" dirty="0" err="1">
                <a:latin typeface="Twentieth Century"/>
                <a:ea typeface="Twentieth Century"/>
                <a:cs typeface="Twentieth Century"/>
                <a:sym typeface="Twentieth Century"/>
              </a:rPr>
              <a:t>Programming </a:t>
            </a:r>
            <a:r>
              <a:rPr lang="de" sz="933" dirty="0">
                <a:latin typeface="Twentieth Century"/>
                <a:ea typeface="Twentieth Century"/>
                <a:cs typeface="Twentieth Century"/>
                <a:sym typeface="Twentieth Century"/>
              </a:rPr>
              <a:t>Model (RAP) as the basis for the new architecture </a:t>
            </a:r>
            <a:endParaRPr sz="933" dirty="0">
              <a:latin typeface="Twentieth Century"/>
              <a:ea typeface="Twentieth Century"/>
              <a:cs typeface="Twentieth Century"/>
              <a:sym typeface="Twentieth Century"/>
            </a:endParaRPr>
          </a:p>
          <a:p>
            <a:pPr marL="228594" indent="-228594">
              <a:lnSpc>
                <a:spcPct val="90000"/>
              </a:lnSpc>
              <a:buFont typeface="Arial" panose="020B0604020202020204" pitchFamily="34" charset="0"/>
              <a:buChar char="•"/>
            </a:pPr>
            <a:r>
              <a:rPr lang="de" sz="933" dirty="0">
                <a:latin typeface="Twentieth Century"/>
                <a:ea typeface="Twentieth Century"/>
                <a:cs typeface="Twentieth Century"/>
                <a:sym typeface="Twentieth Century"/>
              </a:rPr>
              <a:t>Conception and implementation of solutions for requirements, taking into account a high degree of automation with regard to tests</a:t>
            </a:r>
            <a:endParaRPr sz="933" dirty="0">
              <a:latin typeface="Twentieth Century"/>
              <a:ea typeface="Twentieth Century"/>
              <a:cs typeface="Twentieth Century"/>
              <a:sym typeface="Twentieth Century"/>
            </a:endParaRPr>
          </a:p>
          <a:p>
            <a:pPr marL="228594" indent="-228594">
              <a:lnSpc>
                <a:spcPct val="90000"/>
              </a:lnSpc>
              <a:buFont typeface="Arial" panose="020B0604020202020204" pitchFamily="34" charset="0"/>
              <a:buChar char="•"/>
            </a:pPr>
            <a:r>
              <a:rPr lang="de" sz="933" dirty="0">
                <a:latin typeface="Twentieth Century"/>
                <a:ea typeface="Twentieth Century"/>
                <a:cs typeface="Twentieth Century"/>
                <a:sym typeface="Twentieth Century"/>
              </a:rPr>
              <a:t>Extensions to the S/4 data model for the business process (AET and Custom Fields and </a:t>
            </a:r>
            <a:r>
              <a:rPr lang="de" sz="933" dirty="0" err="1">
                <a:latin typeface="Twentieth Century"/>
                <a:ea typeface="Twentieth Century"/>
                <a:cs typeface="Twentieth Century"/>
                <a:sym typeface="Twentieth Century"/>
              </a:rPr>
              <a:t>Logic</a:t>
            </a:r>
            <a:r>
              <a:rPr lang="de" sz="933" dirty="0">
                <a:latin typeface="Twentieth Century"/>
                <a:ea typeface="Twentieth Century"/>
                <a:cs typeface="Twentieth Century"/>
                <a:sym typeface="Twentieth Century"/>
              </a:rPr>
              <a:t>)</a:t>
            </a:r>
            <a:endParaRPr sz="933" dirty="0">
              <a:latin typeface="Twentieth Century"/>
              <a:ea typeface="Twentieth Century"/>
              <a:cs typeface="Twentieth Century"/>
              <a:sym typeface="Twentieth Century"/>
            </a:endParaRPr>
          </a:p>
          <a:p>
            <a:pPr marL="228594" indent="-228594">
              <a:lnSpc>
                <a:spcPct val="90000"/>
              </a:lnSpc>
              <a:buFont typeface="Arial" panose="020B0604020202020204" pitchFamily="34" charset="0"/>
              <a:buChar char="•"/>
            </a:pPr>
            <a:r>
              <a:rPr lang="de" sz="933" dirty="0">
                <a:latin typeface="Twentieth Century"/>
                <a:ea typeface="Twentieth Century"/>
                <a:cs typeface="Twentieth Century"/>
                <a:sym typeface="Twentieth Century"/>
              </a:rPr>
              <a:t>Development of </a:t>
            </a:r>
            <a:r>
              <a:rPr lang="de" sz="933" dirty="0" err="1">
                <a:latin typeface="Twentieth Century"/>
                <a:ea typeface="Twentieth Century"/>
                <a:cs typeface="Twentieth Century"/>
                <a:sym typeface="Twentieth Century"/>
              </a:rPr>
              <a:t>oData services </a:t>
            </a:r>
            <a:r>
              <a:rPr lang="de" sz="933" dirty="0">
                <a:latin typeface="Twentieth Century"/>
                <a:ea typeface="Twentieth Century"/>
                <a:cs typeface="Twentieth Century"/>
                <a:sym typeface="Twentieth Century"/>
              </a:rPr>
              <a:t>for creating and processing various business transaction types, including </a:t>
            </a:r>
            <a:r>
              <a:rPr lang="de" sz="933" dirty="0" err="1">
                <a:latin typeface="Twentieth Century"/>
                <a:ea typeface="Twentieth Century"/>
                <a:cs typeface="Twentieth Century"/>
                <a:sym typeface="Twentieth Century"/>
              </a:rPr>
              <a:t>draft handling </a:t>
            </a:r>
            <a:r>
              <a:rPr lang="de" sz="933" dirty="0">
                <a:latin typeface="Twentieth Century"/>
                <a:ea typeface="Twentieth Century"/>
                <a:cs typeface="Twentieth Century"/>
                <a:sym typeface="Twentieth Century"/>
              </a:rPr>
              <a:t>and validation of entries </a:t>
            </a:r>
            <a:endParaRPr sz="933" dirty="0">
              <a:latin typeface="Twentieth Century"/>
              <a:ea typeface="Twentieth Century"/>
              <a:cs typeface="Twentieth Century"/>
              <a:sym typeface="Twentieth Century"/>
            </a:endParaRPr>
          </a:p>
          <a:p>
            <a:pPr marL="270927" indent="-33866">
              <a:lnSpc>
                <a:spcPct val="90000"/>
              </a:lnSpc>
              <a:buClr>
                <a:schemeClr val="lt1"/>
              </a:buClr>
              <a:buSzPts val="700"/>
            </a:pPr>
            <a:endParaRPr sz="933" dirty="0">
              <a:latin typeface="Twentieth Century"/>
              <a:ea typeface="Twentieth Century"/>
              <a:cs typeface="Twentieth Century"/>
              <a:sym typeface="Twentieth Century"/>
            </a:endParaRPr>
          </a:p>
        </p:txBody>
      </p:sp>
      <p:pic>
        <p:nvPicPr>
          <p:cNvPr id="292" name="Google Shape;292;p32"/>
          <p:cNvPicPr preferRelativeResize="0"/>
          <p:nvPr/>
        </p:nvPicPr>
        <p:blipFill>
          <a:blip r:embed="rId4">
            <a:alphaModFix/>
          </a:blip>
          <a:stretch>
            <a:fillRect/>
          </a:stretch>
        </p:blipFill>
        <p:spPr>
          <a:xfrm>
            <a:off x="4362401" y="1119101"/>
            <a:ext cx="1083967" cy="10839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D8ECAAA-C253-47A8-A332-3CC4453B653C}"/>
              </a:ext>
            </a:extLst>
          </p:cNvPr>
          <p:cNvPicPr>
            <a:picLocks noChangeAspect="1"/>
          </p:cNvPicPr>
          <p:nvPr/>
        </p:nvPicPr>
        <p:blipFill>
          <a:blip r:embed="rId2"/>
          <a:stretch>
            <a:fillRect/>
          </a:stretch>
        </p:blipFill>
        <p:spPr>
          <a:xfrm>
            <a:off x="1096224" y="2572560"/>
            <a:ext cx="4162894" cy="2395989"/>
          </a:xfrm>
          <a:prstGeom prst="rect">
            <a:avLst/>
          </a:prstGeom>
        </p:spPr>
      </p:pic>
      <p:pic>
        <p:nvPicPr>
          <p:cNvPr id="8" name="Picture 7">
            <a:extLst>
              <a:ext uri="{FF2B5EF4-FFF2-40B4-BE49-F238E27FC236}">
                <a16:creationId xmlns:a16="http://schemas.microsoft.com/office/drawing/2014/main" id="{5D74855E-3DF1-41AD-BF79-ED0025E69F08}"/>
              </a:ext>
            </a:extLst>
          </p:cNvPr>
          <p:cNvPicPr>
            <a:picLocks noChangeAspect="1"/>
          </p:cNvPicPr>
          <p:nvPr/>
        </p:nvPicPr>
        <p:blipFill>
          <a:blip r:embed="rId3"/>
          <a:stretch>
            <a:fillRect/>
          </a:stretch>
        </p:blipFill>
        <p:spPr>
          <a:xfrm>
            <a:off x="6736287" y="2572560"/>
            <a:ext cx="4162894" cy="2395989"/>
          </a:xfrm>
          <a:prstGeom prst="rect">
            <a:avLst/>
          </a:prstGeom>
        </p:spPr>
      </p:pic>
      <p:sp>
        <p:nvSpPr>
          <p:cNvPr id="2" name="Title 44">
            <a:extLst>
              <a:ext uri="{FF2B5EF4-FFF2-40B4-BE49-F238E27FC236}">
                <a16:creationId xmlns:a16="http://schemas.microsoft.com/office/drawing/2014/main" id="{EDBC5E6C-2734-499E-9E50-CBA3C29B3788}"/>
              </a:ext>
            </a:extLst>
          </p:cNvPr>
          <p:cNvSpPr txBox="1">
            <a:spLocks/>
          </p:cNvSpPr>
          <p:nvPr/>
        </p:nvSpPr>
        <p:spPr>
          <a:xfrm>
            <a:off x="0" y="0"/>
            <a:ext cx="11526838" cy="1017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dirty="0" err="1"/>
              <a:t>contactS</a:t>
            </a:r>
            <a:endParaRPr lang="en-US" dirty="0"/>
          </a:p>
        </p:txBody>
      </p:sp>
      <p:sp>
        <p:nvSpPr>
          <p:cNvPr id="3" name="TextBox 2">
            <a:extLst>
              <a:ext uri="{FF2B5EF4-FFF2-40B4-BE49-F238E27FC236}">
                <a16:creationId xmlns:a16="http://schemas.microsoft.com/office/drawing/2014/main" id="{ABAA7484-285E-486D-941E-5C01BB638656}"/>
              </a:ext>
            </a:extLst>
          </p:cNvPr>
          <p:cNvSpPr txBox="1"/>
          <p:nvPr/>
        </p:nvSpPr>
        <p:spPr>
          <a:xfrm>
            <a:off x="6637337" y="903288"/>
            <a:ext cx="4583582" cy="1384995"/>
          </a:xfrm>
          <a:prstGeom prst="rect">
            <a:avLst/>
          </a:prstGeom>
          <a:noFill/>
        </p:spPr>
        <p:txBody>
          <a:bodyPr wrap="square" rtlCol="0">
            <a:spAutoFit/>
          </a:bodyPr>
          <a:lstStyle/>
          <a:p>
            <a:r>
              <a:rPr lang="en-US" sz="2800" dirty="0"/>
              <a:t>For legal related matters, please kindly contact:</a:t>
            </a:r>
          </a:p>
          <a:p>
            <a:endParaRPr lang="en-US" sz="2800" dirty="0"/>
          </a:p>
        </p:txBody>
      </p:sp>
      <p:sp>
        <p:nvSpPr>
          <p:cNvPr id="5" name="TextBox 4">
            <a:extLst>
              <a:ext uri="{FF2B5EF4-FFF2-40B4-BE49-F238E27FC236}">
                <a16:creationId xmlns:a16="http://schemas.microsoft.com/office/drawing/2014/main" id="{674ACA69-7264-474F-B473-BC5521F695B9}"/>
              </a:ext>
            </a:extLst>
          </p:cNvPr>
          <p:cNvSpPr txBox="1"/>
          <p:nvPr/>
        </p:nvSpPr>
        <p:spPr>
          <a:xfrm>
            <a:off x="1096225" y="905570"/>
            <a:ext cx="4583582" cy="1384995"/>
          </a:xfrm>
          <a:prstGeom prst="rect">
            <a:avLst/>
          </a:prstGeom>
          <a:noFill/>
        </p:spPr>
        <p:txBody>
          <a:bodyPr wrap="square" rtlCol="0">
            <a:spAutoFit/>
          </a:bodyPr>
          <a:lstStyle/>
          <a:p>
            <a:r>
              <a:rPr lang="en-US" sz="2800" dirty="0"/>
              <a:t>For business related matters, please kindly contact:</a:t>
            </a:r>
          </a:p>
          <a:p>
            <a:endParaRPr lang="en-US" sz="2800" dirty="0"/>
          </a:p>
        </p:txBody>
      </p:sp>
      <p:sp>
        <p:nvSpPr>
          <p:cNvPr id="10" name="Rectangle 9">
            <a:extLst>
              <a:ext uri="{FF2B5EF4-FFF2-40B4-BE49-F238E27FC236}">
                <a16:creationId xmlns:a16="http://schemas.microsoft.com/office/drawing/2014/main" id="{B80AD715-08BD-4736-8CED-1F824B4960CF}"/>
              </a:ext>
            </a:extLst>
          </p:cNvPr>
          <p:cNvSpPr/>
          <p:nvPr/>
        </p:nvSpPr>
        <p:spPr>
          <a:xfrm>
            <a:off x="9444257" y="3001645"/>
            <a:ext cx="1158240" cy="135128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FOTO</a:t>
            </a:r>
          </a:p>
        </p:txBody>
      </p:sp>
      <p:sp>
        <p:nvSpPr>
          <p:cNvPr id="11" name="Rectangle 10">
            <a:extLst>
              <a:ext uri="{FF2B5EF4-FFF2-40B4-BE49-F238E27FC236}">
                <a16:creationId xmlns:a16="http://schemas.microsoft.com/office/drawing/2014/main" id="{A3C7000F-865C-4E83-81F7-C08206131445}"/>
              </a:ext>
            </a:extLst>
          </p:cNvPr>
          <p:cNvSpPr/>
          <p:nvPr/>
        </p:nvSpPr>
        <p:spPr>
          <a:xfrm>
            <a:off x="3790999" y="3003927"/>
            <a:ext cx="1158240" cy="135128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FOTO</a:t>
            </a:r>
          </a:p>
        </p:txBody>
      </p:sp>
      <p:pic>
        <p:nvPicPr>
          <p:cNvPr id="9" name="Picture 8">
            <a:extLst>
              <a:ext uri="{FF2B5EF4-FFF2-40B4-BE49-F238E27FC236}">
                <a16:creationId xmlns:a16="http://schemas.microsoft.com/office/drawing/2014/main" id="{72B47157-C299-41E6-8862-E9F812342A30}"/>
              </a:ext>
            </a:extLst>
          </p:cNvPr>
          <p:cNvPicPr>
            <a:picLocks noChangeAspect="1"/>
          </p:cNvPicPr>
          <p:nvPr/>
        </p:nvPicPr>
        <p:blipFill>
          <a:blip r:embed="rId4"/>
          <a:stretch>
            <a:fillRect/>
          </a:stretch>
        </p:blipFill>
        <p:spPr>
          <a:xfrm>
            <a:off x="3708931" y="2819467"/>
            <a:ext cx="1240308" cy="1715635"/>
          </a:xfrm>
          <a:prstGeom prst="rect">
            <a:avLst/>
          </a:prstGeom>
        </p:spPr>
      </p:pic>
      <p:pic>
        <p:nvPicPr>
          <p:cNvPr id="17" name="Picture 16">
            <a:extLst>
              <a:ext uri="{FF2B5EF4-FFF2-40B4-BE49-F238E27FC236}">
                <a16:creationId xmlns:a16="http://schemas.microsoft.com/office/drawing/2014/main" id="{7D595DB3-4304-490F-B67E-8958193AC38F}"/>
              </a:ext>
            </a:extLst>
          </p:cNvPr>
          <p:cNvPicPr>
            <a:picLocks noChangeAspect="1"/>
          </p:cNvPicPr>
          <p:nvPr/>
        </p:nvPicPr>
        <p:blipFill>
          <a:blip r:embed="rId5"/>
          <a:stretch>
            <a:fillRect/>
          </a:stretch>
        </p:blipFill>
        <p:spPr>
          <a:xfrm>
            <a:off x="9290084" y="2819467"/>
            <a:ext cx="1312413" cy="1728801"/>
          </a:xfrm>
          <a:prstGeom prst="rect">
            <a:avLst/>
          </a:prstGeom>
        </p:spPr>
      </p:pic>
    </p:spTree>
    <p:extLst>
      <p:ext uri="{BB962C8B-B14F-4D97-AF65-F5344CB8AC3E}">
        <p14:creationId xmlns:p14="http://schemas.microsoft.com/office/powerpoint/2010/main" val="279699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id="{333D3A1D-B2AF-492B-B0F4-D3AEF3B7ED7F}"/>
              </a:ext>
            </a:extLst>
          </p:cNvPr>
          <p:cNvSpPr txBox="1"/>
          <p:nvPr/>
        </p:nvSpPr>
        <p:spPr>
          <a:xfrm>
            <a:off x="2895600" y="4862829"/>
            <a:ext cx="6868159" cy="584775"/>
          </a:xfrm>
          <a:prstGeom prst="rect">
            <a:avLst/>
          </a:prstGeom>
          <a:noFill/>
        </p:spPr>
        <p:txBody>
          <a:bodyPr wrap="square" rtlCol="0">
            <a:spAutoFit/>
          </a:bodyPr>
          <a:lstStyle/>
          <a:p>
            <a:pPr algn="ctr"/>
            <a:r>
              <a:rPr lang="en-US" sz="3200" dirty="0">
                <a:hlinkClick r:id="rId3"/>
              </a:rPr>
              <a:t>www.exsapt.com</a:t>
            </a:r>
            <a:r>
              <a:rPr lang="en-US" sz="3200" dirty="0"/>
              <a:t> </a:t>
            </a:r>
            <a:endParaRPr lang="sk-SK" sz="3200" dirty="0"/>
          </a:p>
        </p:txBody>
      </p:sp>
      <p:pic>
        <p:nvPicPr>
          <p:cNvPr id="5" name="Picture 4" descr="A picture containing drawing&#10;&#10;Description automatically generated">
            <a:extLst>
              <a:ext uri="{FF2B5EF4-FFF2-40B4-BE49-F238E27FC236}">
                <a16:creationId xmlns:a16="http://schemas.microsoft.com/office/drawing/2014/main" id="{EE48F029-B319-46C7-979B-41EFDC7CE4DC}"/>
              </a:ext>
            </a:extLst>
          </p:cNvPr>
          <p:cNvPicPr>
            <a:picLocks noChangeAspect="1"/>
          </p:cNvPicPr>
          <p:nvPr/>
        </p:nvPicPr>
        <p:blipFill>
          <a:blip r:embed="rId4"/>
          <a:stretch>
            <a:fillRect/>
          </a:stretch>
        </p:blipFill>
        <p:spPr>
          <a:xfrm>
            <a:off x="2805990" y="1771651"/>
            <a:ext cx="6580019" cy="2412674"/>
          </a:xfrm>
          <a:prstGeom prst="rect">
            <a:avLst/>
          </a:prstGeom>
        </p:spPr>
      </p:pic>
    </p:spTree>
    <p:extLst>
      <p:ext uri="{BB962C8B-B14F-4D97-AF65-F5344CB8AC3E}">
        <p14:creationId xmlns:p14="http://schemas.microsoft.com/office/powerpoint/2010/main" val="1490865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TotalTime>
  <Words>1188</Words>
  <Application>Microsoft Office PowerPoint</Application>
  <PresentationFormat>Widescreen</PresentationFormat>
  <Paragraphs>139</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Tw Cen MT</vt:lpstr>
      <vt:lpstr>Twentieth Century</vt:lpstr>
      <vt:lpstr>Wingdings</vt:lpstr>
      <vt:lpstr>Circuit</vt:lpstr>
      <vt:lpstr>PowerPoint Presentation</vt:lpstr>
      <vt:lpstr>OutLOOK INtegration</vt:lpstr>
      <vt:lpstr>Data Migration Tool</vt:lpstr>
      <vt:lpstr>Web ui Migration Tool</vt:lpstr>
      <vt:lpstr>Data Exchange Framework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Tomas Ragan</cp:lastModifiedBy>
  <cp:revision>113</cp:revision>
  <dcterms:created xsi:type="dcterms:W3CDTF">2019-06-18T12:31:46Z</dcterms:created>
  <dcterms:modified xsi:type="dcterms:W3CDTF">2024-12-14T21:44:24Z</dcterms:modified>
</cp:coreProperties>
</file>