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4" r:id="rId4"/>
    <p:sldId id="260" r:id="rId5"/>
    <p:sldId id="336" r:id="rId6"/>
    <p:sldId id="334" r:id="rId7"/>
    <p:sldId id="335" r:id="rId8"/>
    <p:sldId id="331" r:id="rId9"/>
    <p:sldId id="325" r:id="rId10"/>
    <p:sldId id="326" r:id="rId11"/>
    <p:sldId id="333" r:id="rId12"/>
    <p:sldId id="337" r:id="rId13"/>
    <p:sldId id="327" r:id="rId14"/>
    <p:sldId id="328" r:id="rId15"/>
    <p:sldId id="332" r:id="rId16"/>
    <p:sldId id="344" r:id="rId17"/>
    <p:sldId id="339" r:id="rId18"/>
    <p:sldId id="345" r:id="rId19"/>
    <p:sldId id="346" r:id="rId20"/>
    <p:sldId id="343" r:id="rId21"/>
    <p:sldId id="340" r:id="rId22"/>
    <p:sldId id="347" r:id="rId23"/>
    <p:sldId id="348" r:id="rId24"/>
    <p:sldId id="353" r:id="rId25"/>
    <p:sldId id="341" r:id="rId26"/>
    <p:sldId id="349" r:id="rId27"/>
    <p:sldId id="338" r:id="rId28"/>
    <p:sldId id="350" r:id="rId29"/>
    <p:sldId id="354" r:id="rId30"/>
    <p:sldId id="342" r:id="rId31"/>
    <p:sldId id="329" r:id="rId32"/>
    <p:sldId id="330" r:id="rId33"/>
    <p:sldId id="355" r:id="rId34"/>
    <p:sldId id="357" r:id="rId35"/>
    <p:sldId id="356" r:id="rId36"/>
    <p:sldId id="352" r:id="rId37"/>
    <p:sldId id="358" r:id="rId38"/>
    <p:sldId id="266" r:id="rId39"/>
    <p:sldId id="267" r:id="rId40"/>
    <p:sldId id="268" r:id="rId41"/>
    <p:sldId id="270" r:id="rId42"/>
    <p:sldId id="263" r:id="rId4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746" userDrawn="1">
          <p15:clr>
            <a:srgbClr val="A4A3A4"/>
          </p15:clr>
        </p15:guide>
        <p15:guide id="2" pos="7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140"/>
    <a:srgbClr val="5A5A5A"/>
    <a:srgbClr val="0C029F"/>
    <a:srgbClr val="10069F"/>
    <a:srgbClr val="66FF66"/>
    <a:srgbClr val="1B0A66"/>
    <a:srgbClr val="0063F2"/>
    <a:srgbClr val="F9E2CB"/>
    <a:srgbClr val="074D92"/>
    <a:srgbClr val="AA4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BECA3-80F6-4FAC-851F-92E2B4E6906C}" v="293" dt="2024-09-09T21:11:55.4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1"/>
    <p:restoredTop sz="94720"/>
  </p:normalViewPr>
  <p:slideViewPr>
    <p:cSldViewPr>
      <p:cViewPr varScale="1">
        <p:scale>
          <a:sx n="55" d="100"/>
          <a:sy n="55" d="100"/>
        </p:scale>
        <p:origin x="696" y="53"/>
      </p:cViewPr>
      <p:guideLst>
        <p:guide orient="horz" pos="2746"/>
        <p:guide pos="7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file:////Users/GCI12/Current%20Jobs/Events/Technovation%20Summits%202024/US-Dallas/Speaker%20Presentation%20Template/Support/Tech%20Cover-bkgr.jpg"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file:////Users/GCI12/Current%20Jobs/Events/Technovation%20Summits%202024/US-Dallas/Logo/png/Tech_stack_white.png"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Users/GCI12/Current%20Jobs/Events/Technovation%20Summits%202024/US-Dallas/Speaker%20Presentation%20Template/Support/Tech%20bkgr%20gradient%202.jpg"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file:////Users/GCI12/Current%20Jobs/Events/Technovation%20Summits%202024/US-Dallas/Speaker%20Presentation%20Template/Support/Tech%20bkgr%20gradient%201.jpg"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file:////Users/GCI12/Current%20Jobs/_Si%20Style%20Guide/SAPinsider%20Logos/new_insider_logo_WHITE.png" TargetMode="External"/><Relationship Id="rId5" Type="http://schemas.openxmlformats.org/officeDocument/2006/relationships/image" Target="../media/image7.png"/><Relationship Id="rId4" Type="http://schemas.openxmlformats.org/officeDocument/2006/relationships/hyperlink" Target="http://sapinsider.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GCI12/Current%20Jobs/Events/Technovation%20Summits%202024/US-Dallas/Speaker%20Presentation%20Template/Support/Tech%20bkgr%20gradient%202.jpg"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Users/GCI12/Current%20Jobs/Events/Technovation%20Summits%202024/US-Dallas/Speaker%20Presentation%20Template/Support/Tech%20bkgr%20gradient%202.jpg"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A0A3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FAB8E8-ADA9-B08F-6777-FAAF3899D3AB}"/>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2" y="397"/>
            <a:ext cx="20104096" cy="11308554"/>
          </a:xfrm>
          <a:prstGeom prst="rect">
            <a:avLst/>
          </a:prstGeom>
        </p:spPr>
      </p:pic>
      <p:sp>
        <p:nvSpPr>
          <p:cNvPr id="2" name="Holder 2"/>
          <p:cNvSpPr>
            <a:spLocks noGrp="1"/>
          </p:cNvSpPr>
          <p:nvPr>
            <p:ph type="title"/>
          </p:nvPr>
        </p:nvSpPr>
        <p:spPr>
          <a:xfrm>
            <a:off x="11652249" y="2020628"/>
            <a:ext cx="7772401" cy="3634047"/>
          </a:xfrm>
          <a:prstGeom prst="rect">
            <a:avLst/>
          </a:prstGeom>
        </p:spPr>
        <p:txBody>
          <a:bodyPr lIns="0" tIns="0" rIns="0" bIns="0" anchor="b" anchorCtr="0"/>
          <a:lstStyle>
            <a:lvl1pPr>
              <a:defRPr sz="4800" b="1" i="0" dirty="0">
                <a:ln>
                  <a:noFill/>
                </a:ln>
                <a:solidFill>
                  <a:schemeClr val="tx1"/>
                </a:solidFill>
                <a:latin typeface="+mj-lt"/>
                <a:ea typeface="Inter SemiBold" panose="02000503000000020004" pitchFamily="2" charset="0"/>
                <a:cs typeface="Inter SemiBold"/>
              </a:defRPr>
            </a:lvl1pPr>
          </a:lstStyle>
          <a:p>
            <a:r>
              <a:rPr lang="en-US"/>
              <a:t>Click to edit Master title style</a:t>
            </a:r>
            <a:endParaRPr dirty="0"/>
          </a:p>
        </p:txBody>
      </p:sp>
      <p:sp>
        <p:nvSpPr>
          <p:cNvPr id="3" name="Holder 3"/>
          <p:cNvSpPr>
            <a:spLocks noGrp="1"/>
          </p:cNvSpPr>
          <p:nvPr>
            <p:ph type="body" idx="1"/>
          </p:nvPr>
        </p:nvSpPr>
        <p:spPr>
          <a:xfrm>
            <a:off x="11652250" y="6434772"/>
            <a:ext cx="7772399" cy="591104"/>
          </a:xfrm>
          <a:prstGeom prst="rect">
            <a:avLst/>
          </a:prstGeom>
        </p:spPr>
        <p:txBody>
          <a:bodyPr lIns="0" tIns="0" rIns="0" bIns="0"/>
          <a:lstStyle>
            <a:lvl1pPr>
              <a:defRPr sz="3200" b="1" i="0">
                <a:solidFill>
                  <a:schemeClr val="tx1"/>
                </a:solidFill>
                <a:latin typeface="Arial Nova" panose="020B0504020202020204" pitchFamily="34" charset="0"/>
                <a:cs typeface="Arial Nova" panose="020B0504020202020204"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A8BDDD67-2B19-965A-E954-CA28E5A312E9}"/>
              </a:ext>
            </a:extLst>
          </p:cNvPr>
          <p:cNvSpPr>
            <a:spLocks noGrp="1"/>
          </p:cNvSpPr>
          <p:nvPr>
            <p:ph type="body" sz="quarter" idx="10"/>
          </p:nvPr>
        </p:nvSpPr>
        <p:spPr>
          <a:xfrm>
            <a:off x="11652249" y="7025877"/>
            <a:ext cx="7772400" cy="1228022"/>
          </a:xfrm>
          <a:prstGeom prst="rect">
            <a:avLst/>
          </a:prstGeom>
        </p:spPr>
        <p:txBody>
          <a:bodyPr lIns="0" tIns="0" rIns="0" bIns="0"/>
          <a:lstStyle>
            <a:lvl1pPr marL="0">
              <a:defRPr lang="en-US" sz="3200" b="0" i="0" dirty="0" smtClean="0">
                <a:solidFill>
                  <a:schemeClr val="tx1"/>
                </a:solidFill>
                <a:latin typeface="Arial Nova" panose="020B0504020202020204" pitchFamily="34" charset="0"/>
                <a:ea typeface="Inter Light" panose="02000503000000020004" pitchFamily="2" charset="0"/>
                <a:cs typeface="Arial Nova" panose="020B05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2C882B09-6DF5-EEBA-333F-1CB9ACAB0A6B}"/>
              </a:ext>
            </a:extLst>
          </p:cNvPr>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a:xfrm>
            <a:off x="-996949" y="1311275"/>
            <a:ext cx="13629945" cy="6324401"/>
          </a:xfrm>
          <a:prstGeom prst="rect">
            <a:avLst/>
          </a:prstGeom>
        </p:spPr>
      </p:pic>
      <p:sp>
        <p:nvSpPr>
          <p:cNvPr id="5" name="object 3">
            <a:extLst>
              <a:ext uri="{FF2B5EF4-FFF2-40B4-BE49-F238E27FC236}">
                <a16:creationId xmlns:a16="http://schemas.microsoft.com/office/drawing/2014/main" id="{CD579B9A-9C84-95A5-13AB-1BC29FED9DD3}"/>
              </a:ext>
            </a:extLst>
          </p:cNvPr>
          <p:cNvSpPr txBox="1"/>
          <p:nvPr userDrawn="1"/>
        </p:nvSpPr>
        <p:spPr>
          <a:xfrm>
            <a:off x="2755912" y="7254875"/>
            <a:ext cx="5434396" cy="690923"/>
          </a:xfrm>
          <a:prstGeom prst="rect">
            <a:avLst/>
          </a:prstGeom>
          <a:solidFill>
            <a:srgbClr val="00FFAA"/>
          </a:solidFill>
          <a:ln>
            <a:noFill/>
          </a:ln>
        </p:spPr>
        <p:txBody>
          <a:bodyPr vert="horz" wrap="square" lIns="0" tIns="12065" rIns="0" bIns="0" rtlCol="0" anchor="ctr" anchorCtr="0">
            <a:noAutofit/>
          </a:bodyPr>
          <a:lstStyle/>
          <a:p>
            <a:pPr marL="12700" marR="5080" algn="ctr">
              <a:lnSpc>
                <a:spcPct val="112100"/>
              </a:lnSpc>
              <a:spcBef>
                <a:spcPts val="95"/>
              </a:spcBef>
            </a:pPr>
            <a:r>
              <a:rPr lang="en-US" sz="2800" b="0" spc="0" baseline="0" dirty="0">
                <a:solidFill>
                  <a:schemeClr val="accent1"/>
                </a:solidFill>
                <a:latin typeface="+mj-lt"/>
                <a:cs typeface="Inter SemiBold"/>
              </a:rPr>
              <a:t>October 24-25, 2024  |  Dallas</a:t>
            </a:r>
            <a:endParaRPr sz="2800" b="0" spc="0" baseline="0" dirty="0">
              <a:solidFill>
                <a:schemeClr val="accent1"/>
              </a:solidFill>
              <a:latin typeface="+mj-lt"/>
              <a:cs typeface="Inter SemiBo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0A0A32"/>
        </a:solidFill>
        <a:effectLst/>
      </p:bgPr>
    </p:bg>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3A0A353C-76C8-8639-749E-9090DB0950DC}"/>
              </a:ext>
            </a:extLst>
          </p:cNvPr>
          <p:cNvPicPr>
            <a:picLocks noChangeAspect="1"/>
          </p:cNvPicPr>
          <p:nvPr userDrawn="1"/>
        </p:nvPicPr>
        <p:blipFill rotWithShape="1">
          <a:blip r:embed="rId2" r:link="rId3">
            <a:extLst>
              <a:ext uri="{28A0092B-C50C-407E-A947-70E740481C1C}">
                <a14:useLocalDpi xmlns:a14="http://schemas.microsoft.com/office/drawing/2010/main" val="0"/>
              </a:ext>
            </a:extLst>
          </a:blip>
          <a:srcRect t="27237"/>
          <a:stretch>
            <a:fillRect/>
          </a:stretch>
        </p:blipFill>
        <p:spPr>
          <a:xfrm>
            <a:off x="4" y="3080846"/>
            <a:ext cx="20104096" cy="8228504"/>
          </a:xfrm>
          <a:prstGeom prst="rect">
            <a:avLst/>
          </a:prstGeom>
        </p:spPr>
      </p:pic>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Title 9">
            <a:extLst>
              <a:ext uri="{FF2B5EF4-FFF2-40B4-BE49-F238E27FC236}">
                <a16:creationId xmlns:a16="http://schemas.microsoft.com/office/drawing/2014/main" id="{8B00DE22-1452-BD98-846B-84FC5D4030D0}"/>
              </a:ext>
            </a:extLst>
          </p:cNvPr>
          <p:cNvSpPr>
            <a:spLocks noGrp="1"/>
          </p:cNvSpPr>
          <p:nvPr>
            <p:ph type="title"/>
          </p:nvPr>
        </p:nvSpPr>
        <p:spPr>
          <a:xfrm>
            <a:off x="2507545" y="4991839"/>
            <a:ext cx="15087600" cy="1790522"/>
          </a:xfrm>
          <a:prstGeom prst="rect">
            <a:avLst/>
          </a:prstGeom>
          <a:solidFill>
            <a:srgbClr val="0A0A32"/>
          </a:solidFill>
          <a:ln>
            <a:solidFill>
              <a:srgbClr val="00FFAA"/>
            </a:solidFill>
          </a:ln>
        </p:spPr>
        <p:txBody>
          <a:bodyPr anchor="ctr" anchorCtr="0"/>
          <a:lstStyle>
            <a:lvl1pPr algn="ctr" eaLnBrk="1" hangingPunct="1">
              <a:defRPr lang="en-US" sz="4400" b="0" i="0" dirty="0">
                <a:ln>
                  <a:noFill/>
                </a:ln>
                <a:solidFill>
                  <a:schemeClr val="bg1"/>
                </a:solidFill>
                <a:latin typeface="+mn-lt"/>
                <a:ea typeface="Inter" panose="02000503000000020004" pitchFamily="2" charset="0"/>
                <a:cs typeface="+mj-cs"/>
              </a:defRPr>
            </a:lvl1pPr>
          </a:lstStyle>
          <a:p>
            <a:r>
              <a:rPr lang="en-US"/>
              <a:t>Click to edit Master title style</a:t>
            </a:r>
            <a:endParaRPr lang="en-US" dirty="0"/>
          </a:p>
        </p:txBody>
      </p:sp>
      <p:pic>
        <p:nvPicPr>
          <p:cNvPr id="8" name="object 6">
            <a:extLst>
              <a:ext uri="{FF2B5EF4-FFF2-40B4-BE49-F238E27FC236}">
                <a16:creationId xmlns:a16="http://schemas.microsoft.com/office/drawing/2014/main" id="{91C810B0-CE2E-3C0F-5E01-EAB50F6298BA}"/>
              </a:ext>
            </a:extLst>
          </p:cNvPr>
          <p:cNvPicPr/>
          <p:nvPr userDrawn="1"/>
        </p:nvPicPr>
        <p:blipFill>
          <a:blip r:embed="rId4" cstate="print"/>
          <a:stretch>
            <a:fillRect/>
          </a:stretch>
        </p:blipFill>
        <p:spPr>
          <a:xfrm>
            <a:off x="0" y="1298390"/>
            <a:ext cx="20104099" cy="1748637"/>
          </a:xfrm>
          <a:prstGeom prst="rect">
            <a:avLst/>
          </a:prstGeom>
        </p:spPr>
      </p:pic>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
        <p:nvSpPr>
          <p:cNvPr id="2" name="TextBox 1">
            <a:extLst>
              <a:ext uri="{FF2B5EF4-FFF2-40B4-BE49-F238E27FC236}">
                <a16:creationId xmlns:a16="http://schemas.microsoft.com/office/drawing/2014/main" id="{9BA226A9-97EA-7932-3AC3-D0472B19B691}"/>
              </a:ext>
            </a:extLst>
          </p:cNvPr>
          <p:cNvSpPr txBox="1"/>
          <p:nvPr userDrawn="1"/>
        </p:nvSpPr>
        <p:spPr>
          <a:xfrm>
            <a:off x="1517651" y="1298388"/>
            <a:ext cx="8077195" cy="1748637"/>
          </a:xfrm>
          <a:prstGeom prst="rect">
            <a:avLst/>
          </a:prstGeom>
          <a:noFill/>
        </p:spPr>
        <p:txBody>
          <a:bodyPr wrap="square" anchor="ctr" anchorCtr="0">
            <a:noAutofit/>
          </a:bodyPr>
          <a:lstStyle/>
          <a:p>
            <a:pPr algn="l"/>
            <a:r>
              <a:rPr lang="en-US" sz="4400" b="1" i="0" baseline="0" dirty="0">
                <a:ln>
                  <a:noFill/>
                </a:ln>
                <a:solidFill>
                  <a:schemeClr val="bg1"/>
                </a:solidFill>
                <a:latin typeface="+mj-lt"/>
                <a:ea typeface="Inter SemiBold" panose="02000503000000020004" pitchFamily="2" charset="0"/>
                <a:cs typeface="+mj-cs"/>
              </a:rPr>
              <a:t>Thank you! Any questions?</a:t>
            </a:r>
          </a:p>
        </p:txBody>
      </p:sp>
    </p:spTree>
    <p:extLst>
      <p:ext uri="{BB962C8B-B14F-4D97-AF65-F5344CB8AC3E}">
        <p14:creationId xmlns:p14="http://schemas.microsoft.com/office/powerpoint/2010/main" val="131094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63BFD-92E7-77FF-1C8A-CA4F25B2DDE3}"/>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2" y="397"/>
            <a:ext cx="20104096" cy="11308554"/>
          </a:xfrm>
          <a:prstGeom prst="rect">
            <a:avLst/>
          </a:prstGeom>
        </p:spPr>
      </p:pic>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3" name="object 3">
            <a:extLst>
              <a:ext uri="{FF2B5EF4-FFF2-40B4-BE49-F238E27FC236}">
                <a16:creationId xmlns:a16="http://schemas.microsoft.com/office/drawing/2014/main" id="{CC644E9F-4124-018B-F772-0540278653CB}"/>
              </a:ext>
            </a:extLst>
          </p:cNvPr>
          <p:cNvSpPr txBox="1"/>
          <p:nvPr userDrawn="1"/>
        </p:nvSpPr>
        <p:spPr>
          <a:xfrm>
            <a:off x="7713427" y="5385038"/>
            <a:ext cx="3766820" cy="538480"/>
          </a:xfrm>
          <a:prstGeom prst="rect">
            <a:avLst/>
          </a:prstGeom>
        </p:spPr>
        <p:txBody>
          <a:bodyPr vert="horz" wrap="square" lIns="0" tIns="14604" rIns="0" bIns="0" rtlCol="0">
            <a:spAutoFit/>
          </a:bodyPr>
          <a:lstStyle/>
          <a:p>
            <a:pPr marL="12700">
              <a:lnSpc>
                <a:spcPct val="100000"/>
              </a:lnSpc>
              <a:spcBef>
                <a:spcPts val="114"/>
              </a:spcBef>
            </a:pPr>
            <a:r>
              <a:rPr sz="3350" b="1" spc="0" baseline="0" dirty="0">
                <a:solidFill>
                  <a:schemeClr val="bg1"/>
                </a:solidFill>
                <a:latin typeface="+mj-lt"/>
                <a:cs typeface="Montserrat"/>
              </a:rPr>
              <a:t>Visit</a:t>
            </a:r>
            <a:r>
              <a:rPr sz="3350" b="1" spc="0" baseline="0" dirty="0">
                <a:solidFill>
                  <a:schemeClr val="bg1"/>
                </a:solidFill>
                <a:latin typeface="Montserrat"/>
                <a:cs typeface="Montserrat"/>
              </a:rPr>
              <a:t> </a:t>
            </a:r>
            <a:r>
              <a:rPr sz="3350" spc="0" baseline="0" dirty="0">
                <a:solidFill>
                  <a:schemeClr val="bg1"/>
                </a:solidFill>
                <a:latin typeface="+mn-lt"/>
                <a:cs typeface="Montserrat"/>
                <a:hlinkClick r:id="rId4">
                  <a:extLst>
                    <a:ext uri="{A12FA001-AC4F-418D-AE19-62706E023703}">
                      <ahyp:hlinkClr xmlns:ahyp="http://schemas.microsoft.com/office/drawing/2018/hyperlinkcolor" val="tx"/>
                    </a:ext>
                  </a:extLst>
                </a:hlinkClick>
              </a:rPr>
              <a:t>sapinsider.org</a:t>
            </a:r>
            <a:endParaRPr sz="3350" spc="0" baseline="0" dirty="0">
              <a:solidFill>
                <a:schemeClr val="bg1"/>
              </a:solidFill>
              <a:latin typeface="+mn-lt"/>
              <a:cs typeface="Montserrat"/>
            </a:endParaRPr>
          </a:p>
        </p:txBody>
      </p:sp>
      <p:sp>
        <p:nvSpPr>
          <p:cNvPr id="5" name="object 4">
            <a:extLst>
              <a:ext uri="{FF2B5EF4-FFF2-40B4-BE49-F238E27FC236}">
                <a16:creationId xmlns:a16="http://schemas.microsoft.com/office/drawing/2014/main" id="{F30D89E7-65FB-6A5F-E152-41360677152F}"/>
              </a:ext>
            </a:extLst>
          </p:cNvPr>
          <p:cNvSpPr txBox="1"/>
          <p:nvPr userDrawn="1"/>
        </p:nvSpPr>
        <p:spPr>
          <a:xfrm>
            <a:off x="1136415" y="3827490"/>
            <a:ext cx="16920845" cy="684186"/>
          </a:xfrm>
          <a:prstGeom prst="rect">
            <a:avLst/>
          </a:prstGeom>
          <a:ln w="11109">
            <a:solidFill>
              <a:srgbClr val="00FFAA"/>
            </a:solidFill>
          </a:ln>
        </p:spPr>
        <p:txBody>
          <a:bodyPr vert="horz" wrap="square" lIns="0" tIns="0" rIns="0" bIns="0" rtlCol="0" anchor="ctr" anchorCtr="0">
            <a:noAutofit/>
          </a:bodyPr>
          <a:lstStyle/>
          <a:p>
            <a:pPr marL="361315" algn="ctr">
              <a:lnSpc>
                <a:spcPct val="100000"/>
              </a:lnSpc>
              <a:spcBef>
                <a:spcPts val="900"/>
              </a:spcBef>
              <a:tabLst>
                <a:tab pos="2646045" algn="l"/>
                <a:tab pos="5134610" algn="l"/>
                <a:tab pos="7070725" algn="l"/>
                <a:tab pos="7946390" algn="l"/>
                <a:tab pos="9032240" algn="l"/>
                <a:tab pos="9641205" algn="l"/>
                <a:tab pos="10208895" algn="l"/>
                <a:tab pos="11258550" algn="l"/>
                <a:tab pos="11852910" algn="l"/>
                <a:tab pos="12682220" algn="l"/>
                <a:tab pos="14229715" algn="l"/>
              </a:tabLst>
            </a:pPr>
            <a:r>
              <a:rPr sz="2200" b="1" spc="100" baseline="0" dirty="0">
                <a:solidFill>
                  <a:srgbClr val="FFFFFF"/>
                </a:solidFill>
                <a:latin typeface="+mj-lt"/>
                <a:cs typeface="Inter"/>
              </a:rPr>
              <a:t>SAPINSIDER</a:t>
            </a:r>
            <a:r>
              <a:rPr lang="en-US" sz="2200" b="1" spc="100" baseline="0" dirty="0">
                <a:solidFill>
                  <a:srgbClr val="FFFFFF"/>
                </a:solidFill>
                <a:latin typeface="+mj-lt"/>
                <a:cs typeface="Inter"/>
              </a:rPr>
              <a:t> </a:t>
            </a:r>
            <a:r>
              <a:rPr sz="2200" b="1" spc="100" baseline="0" dirty="0">
                <a:solidFill>
                  <a:srgbClr val="FFFFFF"/>
                </a:solidFill>
                <a:latin typeface="+mj-lt"/>
                <a:cs typeface="Inter"/>
              </a:rPr>
              <a:t>MEMBERSHIP</a:t>
            </a:r>
            <a:r>
              <a:rPr lang="en-US" sz="2200" b="1" spc="100" baseline="0" dirty="0">
                <a:solidFill>
                  <a:srgbClr val="FFFFFF"/>
                </a:solidFill>
                <a:latin typeface="+mj-lt"/>
                <a:cs typeface="Inter"/>
              </a:rPr>
              <a:t> </a:t>
            </a:r>
            <a:r>
              <a:rPr sz="2200" b="1" spc="100" baseline="0" dirty="0">
                <a:solidFill>
                  <a:srgbClr val="FFFFFF"/>
                </a:solidFill>
                <a:latin typeface="+mj-lt"/>
                <a:cs typeface="Inter"/>
              </a:rPr>
              <a:t>MATTERS.</a:t>
            </a:r>
            <a:r>
              <a:rPr lang="en-US" sz="2200" b="1" spc="100" baseline="0" dirty="0">
                <a:solidFill>
                  <a:srgbClr val="FFFFFF"/>
                </a:solidFill>
                <a:latin typeface="+mj-lt"/>
                <a:cs typeface="Inter"/>
              </a:rPr>
              <a:t> </a:t>
            </a:r>
            <a:r>
              <a:rPr sz="2200" b="1" spc="100" baseline="0" dirty="0">
                <a:solidFill>
                  <a:srgbClr val="FFFFFF"/>
                </a:solidFill>
                <a:latin typeface="+mj-lt"/>
                <a:cs typeface="Inter"/>
              </a:rPr>
              <a:t>YOU</a:t>
            </a:r>
            <a:r>
              <a:rPr lang="en-US" sz="2200" b="1" spc="100" baseline="0" dirty="0">
                <a:solidFill>
                  <a:srgbClr val="FFFFFF"/>
                </a:solidFill>
                <a:latin typeface="+mj-lt"/>
                <a:cs typeface="Inter"/>
              </a:rPr>
              <a:t> </a:t>
            </a:r>
            <a:r>
              <a:rPr sz="2200" b="1" spc="100" baseline="0" dirty="0">
                <a:solidFill>
                  <a:srgbClr val="FFFFFF"/>
                </a:solidFill>
                <a:latin typeface="+mj-lt"/>
                <a:cs typeface="Inter"/>
              </a:rPr>
              <a:t>HAVE</a:t>
            </a:r>
            <a:r>
              <a:rPr lang="en-US" sz="2200" b="1" spc="100" baseline="0" dirty="0">
                <a:solidFill>
                  <a:srgbClr val="FFFFFF"/>
                </a:solidFill>
                <a:latin typeface="+mj-lt"/>
                <a:cs typeface="Inter"/>
              </a:rPr>
              <a:t> </a:t>
            </a:r>
            <a:r>
              <a:rPr sz="2200" b="1" spc="100" baseline="0" dirty="0">
                <a:solidFill>
                  <a:srgbClr val="FFFFFF"/>
                </a:solidFill>
                <a:latin typeface="+mj-lt"/>
                <a:cs typeface="Inter"/>
              </a:rPr>
              <a:t>TO</a:t>
            </a:r>
            <a:r>
              <a:rPr lang="en-US" sz="2200" b="1" spc="100" baseline="0" dirty="0">
                <a:solidFill>
                  <a:srgbClr val="FFFFFF"/>
                </a:solidFill>
                <a:latin typeface="+mj-lt"/>
                <a:cs typeface="Inter"/>
              </a:rPr>
              <a:t> </a:t>
            </a:r>
            <a:r>
              <a:rPr sz="2200" b="1" spc="100" baseline="0" dirty="0">
                <a:solidFill>
                  <a:srgbClr val="FFFFFF"/>
                </a:solidFill>
                <a:latin typeface="+mj-lt"/>
                <a:cs typeface="Inter"/>
              </a:rPr>
              <a:t>BE</a:t>
            </a:r>
            <a:r>
              <a:rPr lang="en-US" sz="2200" b="1" spc="100" baseline="0" dirty="0">
                <a:solidFill>
                  <a:srgbClr val="FFFFFF"/>
                </a:solidFill>
                <a:latin typeface="+mj-lt"/>
                <a:cs typeface="Inter"/>
              </a:rPr>
              <a:t> </a:t>
            </a:r>
            <a:r>
              <a:rPr sz="2200" b="1" spc="100" baseline="0" dirty="0">
                <a:solidFill>
                  <a:srgbClr val="FFFFFF"/>
                </a:solidFill>
                <a:latin typeface="+mj-lt"/>
                <a:cs typeface="Inter"/>
              </a:rPr>
              <a:t>PART</a:t>
            </a:r>
            <a:r>
              <a:rPr lang="en-US" sz="2200" b="1" spc="100" baseline="0" dirty="0">
                <a:solidFill>
                  <a:srgbClr val="FFFFFF"/>
                </a:solidFill>
                <a:latin typeface="+mj-lt"/>
                <a:cs typeface="Inter"/>
              </a:rPr>
              <a:t> </a:t>
            </a:r>
            <a:r>
              <a:rPr sz="2200" b="1" spc="100" baseline="0" dirty="0">
                <a:solidFill>
                  <a:srgbClr val="FFFFFF"/>
                </a:solidFill>
                <a:latin typeface="+mj-lt"/>
                <a:cs typeface="Inter"/>
              </a:rPr>
              <a:t>OF</a:t>
            </a:r>
            <a:r>
              <a:rPr lang="en-US" sz="2200" b="1" spc="100" baseline="0" dirty="0">
                <a:solidFill>
                  <a:srgbClr val="FFFFFF"/>
                </a:solidFill>
                <a:latin typeface="+mj-lt"/>
                <a:cs typeface="Inter"/>
              </a:rPr>
              <a:t> </a:t>
            </a:r>
            <a:r>
              <a:rPr sz="2200" b="1" spc="100" baseline="0" dirty="0">
                <a:solidFill>
                  <a:srgbClr val="FFFFFF"/>
                </a:solidFill>
                <a:latin typeface="+mj-lt"/>
                <a:cs typeface="Inter"/>
              </a:rPr>
              <a:t>THE</a:t>
            </a:r>
            <a:r>
              <a:rPr lang="en-US" sz="2200" b="1" spc="100" baseline="0" dirty="0">
                <a:solidFill>
                  <a:srgbClr val="FFFFFF"/>
                </a:solidFill>
                <a:latin typeface="+mj-lt"/>
                <a:cs typeface="Inter"/>
              </a:rPr>
              <a:t> G</a:t>
            </a:r>
            <a:r>
              <a:rPr sz="2200" b="1" spc="100" baseline="0" dirty="0">
                <a:solidFill>
                  <a:srgbClr val="FFFFFF"/>
                </a:solidFill>
                <a:latin typeface="+mj-lt"/>
                <a:cs typeface="Inter"/>
              </a:rPr>
              <a:t>LOBAL</a:t>
            </a:r>
            <a:r>
              <a:rPr lang="en-US" sz="2200" b="1" spc="100" baseline="0" dirty="0">
                <a:solidFill>
                  <a:srgbClr val="FFFFFF"/>
                </a:solidFill>
                <a:latin typeface="+mj-lt"/>
                <a:cs typeface="Inter"/>
              </a:rPr>
              <a:t> </a:t>
            </a:r>
            <a:r>
              <a:rPr sz="2200" b="1" spc="100" baseline="0" dirty="0">
                <a:solidFill>
                  <a:srgbClr val="FFFFFF"/>
                </a:solidFill>
                <a:latin typeface="+mj-lt"/>
                <a:cs typeface="Inter"/>
              </a:rPr>
              <a:t>COMMUNIT</a:t>
            </a:r>
            <a:r>
              <a:rPr lang="en-US" sz="2200" b="1" spc="100" baseline="0" dirty="0">
                <a:solidFill>
                  <a:srgbClr val="FFFFFF"/>
                </a:solidFill>
                <a:latin typeface="+mj-lt"/>
                <a:cs typeface="Inter"/>
              </a:rPr>
              <a:t>Y</a:t>
            </a:r>
            <a:r>
              <a:rPr sz="2200" b="1" spc="100" baseline="0" dirty="0">
                <a:solidFill>
                  <a:srgbClr val="FFFFFF"/>
                </a:solidFill>
                <a:latin typeface="+mj-lt"/>
                <a:cs typeface="Inter"/>
              </a:rPr>
              <a:t>.</a:t>
            </a:r>
            <a:endParaRPr sz="2200" spc="100" baseline="0" dirty="0">
              <a:latin typeface="+mj-lt"/>
              <a:cs typeface="Inter"/>
            </a:endParaRPr>
          </a:p>
        </p:txBody>
      </p:sp>
      <p:pic>
        <p:nvPicPr>
          <p:cNvPr id="8" name="Picture 7" descr="A white letter on a black background&#10;&#10;Description automatically generated">
            <a:extLst>
              <a:ext uri="{FF2B5EF4-FFF2-40B4-BE49-F238E27FC236}">
                <a16:creationId xmlns:a16="http://schemas.microsoft.com/office/drawing/2014/main" id="{74DA92AB-4AC6-DB05-B946-0BF0F13E23BC}"/>
              </a:ext>
            </a:extLst>
          </p:cNvPr>
          <p:cNvPicPr>
            <a:picLocks noChangeAspect="1"/>
          </p:cNvPicPr>
          <p:nvPr userDrawn="1"/>
        </p:nvPicPr>
        <p:blipFill>
          <a:blip r:embed="rId5" r:link="rId6" cstate="print">
            <a:extLst>
              <a:ext uri="{28A0092B-C50C-407E-A947-70E740481C1C}">
                <a14:useLocalDpi xmlns:a14="http://schemas.microsoft.com/office/drawing/2010/main" val="0"/>
              </a:ext>
            </a:extLst>
          </a:blip>
          <a:stretch>
            <a:fillRect/>
          </a:stretch>
        </p:blipFill>
        <p:spPr>
          <a:xfrm>
            <a:off x="6866118" y="2085336"/>
            <a:ext cx="5461438" cy="919028"/>
          </a:xfrm>
          <a:prstGeom prst="rect">
            <a:avLst/>
          </a:prstGeom>
        </p:spPr>
      </p:pic>
    </p:spTree>
    <p:extLst>
      <p:ext uri="{BB962C8B-B14F-4D97-AF65-F5344CB8AC3E}">
        <p14:creationId xmlns:p14="http://schemas.microsoft.com/office/powerpoint/2010/main" val="38579931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What We'll Cover">
    <p:bg>
      <p:bgPr>
        <a:solidFill>
          <a:srgbClr val="0A0A32"/>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70C79B6E-F9EC-929B-5DF8-1D45005609E4}"/>
              </a:ext>
            </a:extLst>
          </p:cNvPr>
          <p:cNvPicPr>
            <a:picLocks noChangeAspect="1"/>
          </p:cNvPicPr>
          <p:nvPr userDrawn="1"/>
        </p:nvPicPr>
        <p:blipFill rotWithShape="1">
          <a:blip r:embed="rId2" r:link="rId3">
            <a:extLst>
              <a:ext uri="{28A0092B-C50C-407E-A947-70E740481C1C}">
                <a14:useLocalDpi xmlns:a14="http://schemas.microsoft.com/office/drawing/2010/main" val="0"/>
              </a:ext>
            </a:extLst>
          </a:blip>
          <a:srcRect t="27237"/>
          <a:stretch>
            <a:fillRect/>
          </a:stretch>
        </p:blipFill>
        <p:spPr>
          <a:xfrm>
            <a:off x="23466" y="3064971"/>
            <a:ext cx="20104096" cy="8228504"/>
          </a:xfrm>
          <a:prstGeom prst="rect">
            <a:avLst/>
          </a:prstGeom>
        </p:spPr>
      </p:pic>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object 6">
            <a:extLst>
              <a:ext uri="{FF2B5EF4-FFF2-40B4-BE49-F238E27FC236}">
                <a16:creationId xmlns:a16="http://schemas.microsoft.com/office/drawing/2014/main" id="{91C810B0-CE2E-3C0F-5E01-EAB50F6298BA}"/>
              </a:ext>
            </a:extLst>
          </p:cNvPr>
          <p:cNvPicPr/>
          <p:nvPr userDrawn="1"/>
        </p:nvPicPr>
        <p:blipFill>
          <a:blip r:embed="rId4" cstate="print"/>
          <a:stretch>
            <a:fillRect/>
          </a:stretch>
        </p:blipFill>
        <p:spPr>
          <a:xfrm>
            <a:off x="0" y="1298390"/>
            <a:ext cx="20104099" cy="1748637"/>
          </a:xfrm>
          <a:prstGeom prst="rect">
            <a:avLst/>
          </a:prstGeom>
        </p:spPr>
      </p:pic>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
        <p:nvSpPr>
          <p:cNvPr id="6" name="TextBox 5">
            <a:extLst>
              <a:ext uri="{FF2B5EF4-FFF2-40B4-BE49-F238E27FC236}">
                <a16:creationId xmlns:a16="http://schemas.microsoft.com/office/drawing/2014/main" id="{472A509C-09BE-E488-7E9E-05652288F570}"/>
              </a:ext>
            </a:extLst>
          </p:cNvPr>
          <p:cNvSpPr txBox="1"/>
          <p:nvPr userDrawn="1"/>
        </p:nvSpPr>
        <p:spPr>
          <a:xfrm>
            <a:off x="1517652" y="1298388"/>
            <a:ext cx="5486398" cy="1748637"/>
          </a:xfrm>
          <a:prstGeom prst="rect">
            <a:avLst/>
          </a:prstGeom>
          <a:noFill/>
        </p:spPr>
        <p:txBody>
          <a:bodyPr wrap="square" anchor="ctr" anchorCtr="0">
            <a:noAutofit/>
          </a:bodyPr>
          <a:lstStyle/>
          <a:p>
            <a:pPr algn="l"/>
            <a:r>
              <a:rPr lang="en-US" sz="4400" b="1" i="0" baseline="0" dirty="0">
                <a:ln>
                  <a:noFill/>
                </a:ln>
                <a:solidFill>
                  <a:schemeClr val="bg1"/>
                </a:solidFill>
                <a:latin typeface="+mj-lt"/>
                <a:ea typeface="Inter SemiBold" panose="02000503000000020004" pitchFamily="2" charset="0"/>
                <a:cs typeface="+mj-cs"/>
              </a:rPr>
              <a:t>What We’ll Cover</a:t>
            </a:r>
          </a:p>
        </p:txBody>
      </p:sp>
      <p:sp>
        <p:nvSpPr>
          <p:cNvPr id="9" name="Text Placeholder 8">
            <a:extLst>
              <a:ext uri="{FF2B5EF4-FFF2-40B4-BE49-F238E27FC236}">
                <a16:creationId xmlns:a16="http://schemas.microsoft.com/office/drawing/2014/main" id="{804FCCA7-2378-7577-68AC-31BC17DC7115}"/>
              </a:ext>
            </a:extLst>
          </p:cNvPr>
          <p:cNvSpPr>
            <a:spLocks noGrp="1"/>
          </p:cNvSpPr>
          <p:nvPr>
            <p:ph type="body" sz="quarter" idx="10"/>
          </p:nvPr>
        </p:nvSpPr>
        <p:spPr>
          <a:xfrm>
            <a:off x="1670050" y="4206875"/>
            <a:ext cx="17051337" cy="5562600"/>
          </a:xfrm>
          <a:prstGeom prst="rect">
            <a:avLst/>
          </a:prstGeom>
        </p:spPr>
        <p:txBody>
          <a:bodyPr/>
          <a:lstStyle>
            <a:lvl1pPr>
              <a:spcBef>
                <a:spcPts val="1000"/>
              </a:spcBef>
              <a:defRPr sz="2800" spc="-50" baseline="0">
                <a:solidFill>
                  <a:schemeClr val="bg1"/>
                </a:solidFill>
                <a:latin typeface="+mn-lt"/>
                <a:ea typeface="Inter" panose="02000503000000020004" pitchFamily="2" charset="0"/>
              </a:defRPr>
            </a:lvl1pPr>
            <a:lvl2pPr marL="800100" indent="-342900">
              <a:spcBef>
                <a:spcPts val="1000"/>
              </a:spcBef>
              <a:buFont typeface="Arial" panose="020B0604020202020204" pitchFamily="34" charset="0"/>
              <a:buChar char="•"/>
              <a:defRPr sz="2800" spc="-50" baseline="0">
                <a:solidFill>
                  <a:schemeClr val="bg1"/>
                </a:solidFill>
                <a:latin typeface="+mn-lt"/>
                <a:ea typeface="Inter" panose="02000503000000020004" pitchFamily="2" charset="0"/>
              </a:defRPr>
            </a:lvl2pPr>
            <a:lvl3pPr marL="1257300" indent="-342900">
              <a:spcBef>
                <a:spcPts val="1000"/>
              </a:spcBef>
              <a:buFont typeface="System Font Regular"/>
              <a:buChar char="–"/>
              <a:defRPr sz="2800" spc="-50" baseline="0">
                <a:solidFill>
                  <a:schemeClr val="bg1"/>
                </a:solidFill>
                <a:latin typeface="+mn-lt"/>
                <a:ea typeface="Inter" panose="02000503000000020004" pitchFamily="2" charset="0"/>
              </a:defRPr>
            </a:lvl3pPr>
            <a:lvl4pPr>
              <a:spcBef>
                <a:spcPts val="1000"/>
              </a:spcBef>
              <a:defRPr sz="2800" spc="-50" baseline="0">
                <a:solidFill>
                  <a:schemeClr val="bg1"/>
                </a:solidFill>
                <a:latin typeface="+mn-lt"/>
                <a:ea typeface="Inter" panose="02000503000000020004" pitchFamily="2" charset="0"/>
              </a:defRPr>
            </a:lvl4pPr>
            <a:lvl5pPr>
              <a:spcBef>
                <a:spcPts val="1000"/>
              </a:spcBef>
              <a:defRPr sz="2800" spc="-50" baseline="0">
                <a:solidFill>
                  <a:schemeClr val="bg1"/>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51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ransition">
    <p:bg>
      <p:bgPr>
        <a:solidFill>
          <a:srgbClr val="0A0A32"/>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FFF40F02-4546-86C9-D060-1B7752D82D25}"/>
              </a:ext>
            </a:extLst>
          </p:cNvPr>
          <p:cNvPicPr>
            <a:picLocks noChangeAspect="1"/>
          </p:cNvPicPr>
          <p:nvPr userDrawn="1"/>
        </p:nvPicPr>
        <p:blipFill rotWithShape="1">
          <a:blip r:embed="rId2" r:link="rId3">
            <a:extLst>
              <a:ext uri="{28A0092B-C50C-407E-A947-70E740481C1C}">
                <a14:useLocalDpi xmlns:a14="http://schemas.microsoft.com/office/drawing/2010/main" val="0"/>
              </a:ext>
            </a:extLst>
          </a:blip>
          <a:srcRect t="27237"/>
          <a:stretch>
            <a:fillRect/>
          </a:stretch>
        </p:blipFill>
        <p:spPr>
          <a:xfrm>
            <a:off x="-703" y="3080846"/>
            <a:ext cx="20104096" cy="8228504"/>
          </a:xfrm>
          <a:prstGeom prst="rect">
            <a:avLst/>
          </a:prstGeom>
        </p:spPr>
      </p:pic>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Title 9">
            <a:extLst>
              <a:ext uri="{FF2B5EF4-FFF2-40B4-BE49-F238E27FC236}">
                <a16:creationId xmlns:a16="http://schemas.microsoft.com/office/drawing/2014/main" id="{8B00DE22-1452-BD98-846B-84FC5D4030D0}"/>
              </a:ext>
            </a:extLst>
          </p:cNvPr>
          <p:cNvSpPr>
            <a:spLocks noGrp="1"/>
          </p:cNvSpPr>
          <p:nvPr>
            <p:ph type="title"/>
          </p:nvPr>
        </p:nvSpPr>
        <p:spPr>
          <a:xfrm>
            <a:off x="2507545" y="4991839"/>
            <a:ext cx="15087600" cy="1790522"/>
          </a:xfrm>
          <a:prstGeom prst="rect">
            <a:avLst/>
          </a:prstGeom>
          <a:solidFill>
            <a:srgbClr val="0A0A32"/>
          </a:solidFill>
          <a:ln>
            <a:solidFill>
              <a:srgbClr val="00FFAA"/>
            </a:solidFill>
          </a:ln>
        </p:spPr>
        <p:txBody>
          <a:bodyPr anchor="ctr" anchorCtr="0"/>
          <a:lstStyle>
            <a:lvl1pPr algn="ctr">
              <a:defRPr sz="4400" b="0" i="0">
                <a:solidFill>
                  <a:schemeClr val="bg1"/>
                </a:solidFill>
                <a:latin typeface="+mn-lt"/>
                <a:ea typeface="Inter" panose="02000503000000020004" pitchFamily="2" charset="0"/>
              </a:defRPr>
            </a:lvl1pPr>
          </a:lstStyle>
          <a:p>
            <a:r>
              <a:rPr lang="en-US"/>
              <a:t>Click to edit Master title style</a:t>
            </a:r>
            <a:endParaRPr lang="en-US" dirty="0"/>
          </a:p>
        </p:txBody>
      </p:sp>
      <p:pic>
        <p:nvPicPr>
          <p:cNvPr id="8" name="object 6">
            <a:extLst>
              <a:ext uri="{FF2B5EF4-FFF2-40B4-BE49-F238E27FC236}">
                <a16:creationId xmlns:a16="http://schemas.microsoft.com/office/drawing/2014/main" id="{91C810B0-CE2E-3C0F-5E01-EAB50F6298BA}"/>
              </a:ext>
            </a:extLst>
          </p:cNvPr>
          <p:cNvPicPr/>
          <p:nvPr userDrawn="1"/>
        </p:nvPicPr>
        <p:blipFill>
          <a:blip r:embed="rId4" cstate="print"/>
          <a:stretch>
            <a:fillRect/>
          </a:stretch>
        </p:blipFill>
        <p:spPr>
          <a:xfrm>
            <a:off x="0" y="1298390"/>
            <a:ext cx="20104099" cy="1748637"/>
          </a:xfrm>
          <a:prstGeom prst="rect">
            <a:avLst/>
          </a:prstGeom>
        </p:spPr>
      </p:pic>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323010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Text Placeholder 8">
            <a:extLst>
              <a:ext uri="{FF2B5EF4-FFF2-40B4-BE49-F238E27FC236}">
                <a16:creationId xmlns:a16="http://schemas.microsoft.com/office/drawing/2014/main" id="{10EA5A6F-686E-CCF6-EEF4-54E0EE15B83A}"/>
              </a:ext>
            </a:extLst>
          </p:cNvPr>
          <p:cNvSpPr>
            <a:spLocks noGrp="1"/>
          </p:cNvSpPr>
          <p:nvPr>
            <p:ph type="body" sz="quarter" idx="10"/>
          </p:nvPr>
        </p:nvSpPr>
        <p:spPr>
          <a:xfrm>
            <a:off x="1382712" y="4225127"/>
            <a:ext cx="17338675" cy="5544348"/>
          </a:xfrm>
          <a:prstGeom prst="rect">
            <a:avLst/>
          </a:prstGeom>
        </p:spPr>
        <p:txBody>
          <a:bodyPr/>
          <a:lstStyle>
            <a:lvl1pPr>
              <a:spcBef>
                <a:spcPts val="1000"/>
              </a:spcBef>
              <a:defRPr lang="en-US" sz="2400" spc="0" baseline="0" dirty="0" smtClean="0">
                <a:solidFill>
                  <a:schemeClr val="tx2"/>
                </a:solidFill>
                <a:latin typeface="+mn-lt"/>
                <a:ea typeface="Inter" panose="02000503000000020004" pitchFamily="2" charset="0"/>
                <a:cs typeface="+mn-cs"/>
              </a:defRPr>
            </a:lvl1pPr>
            <a:lvl2pPr marL="731520" indent="-457200">
              <a:spcBef>
                <a:spcPts val="1000"/>
              </a:spcBef>
              <a:defRPr lang="en-US" sz="2400" spc="0" baseline="0" dirty="0" smtClean="0">
                <a:solidFill>
                  <a:schemeClr val="tx2"/>
                </a:solidFill>
                <a:latin typeface="+mn-lt"/>
                <a:ea typeface="Inter" panose="02000503000000020004" pitchFamily="2" charset="0"/>
                <a:cs typeface="+mn-cs"/>
              </a:defRPr>
            </a:lvl2pPr>
            <a:lvl3pPr marL="1097280" indent="-457200">
              <a:spcBef>
                <a:spcPts val="1000"/>
              </a:spcBef>
              <a:defRPr lang="en-US" sz="2400" spc="0" baseline="0" dirty="0" smtClean="0">
                <a:solidFill>
                  <a:schemeClr val="tx2"/>
                </a:solidFill>
                <a:latin typeface="+mn-lt"/>
                <a:ea typeface="Inter" panose="02000503000000020004" pitchFamily="2" charset="0"/>
                <a:cs typeface="+mn-cs"/>
              </a:defRPr>
            </a:lvl3pPr>
            <a:lvl4pPr>
              <a:spcBef>
                <a:spcPts val="1000"/>
              </a:spcBef>
              <a:defRPr lang="en-US" sz="2400" spc="0" baseline="0" dirty="0" smtClean="0">
                <a:solidFill>
                  <a:schemeClr val="tx2"/>
                </a:solidFill>
                <a:latin typeface="+mn-lt"/>
                <a:ea typeface="Inter" panose="02000503000000020004" pitchFamily="2" charset="0"/>
                <a:cs typeface="+mn-cs"/>
              </a:defRPr>
            </a:lvl4pPr>
            <a:lvl5pPr>
              <a:spcBef>
                <a:spcPts val="1000"/>
              </a:spcBef>
              <a:defRPr lang="en-US" sz="2400" spc="0" baseline="0" dirty="0">
                <a:solidFill>
                  <a:schemeClr val="tx2"/>
                </a:solidFill>
                <a:latin typeface="+mn-lt"/>
                <a:ea typeface="Inter" panose="02000503000000020004" pitchFamily="2" charset="0"/>
                <a:cs typeface="+mn-cs"/>
              </a:defRPr>
            </a:lvl5pPr>
          </a:lstStyle>
          <a:p>
            <a:pPr marL="0" lvl="0" eaLnBrk="1" hangingPunct="1">
              <a:spcBef>
                <a:spcPts val="1000"/>
              </a:spcBef>
            </a:pPr>
            <a:r>
              <a:rPr lang="en-US"/>
              <a:t>Click to edit Master text styles</a:t>
            </a:r>
          </a:p>
          <a:p>
            <a:pPr marL="0" lvl="1" eaLnBrk="1" hangingPunct="1">
              <a:spcBef>
                <a:spcPts val="1000"/>
              </a:spcBef>
            </a:pPr>
            <a:r>
              <a:rPr lang="en-US"/>
              <a:t>Second level</a:t>
            </a:r>
          </a:p>
          <a:p>
            <a:pPr marL="0" lvl="2" eaLnBrk="1" hangingPunct="1">
              <a:spcBef>
                <a:spcPts val="1000"/>
              </a:spcBef>
            </a:pPr>
            <a:r>
              <a:rPr lang="en-US"/>
              <a:t>Third level</a:t>
            </a:r>
          </a:p>
          <a:p>
            <a:pPr marL="0" lvl="3" eaLnBrk="1" hangingPunct="1">
              <a:spcBef>
                <a:spcPts val="1000"/>
              </a:spcBef>
            </a:pPr>
            <a:r>
              <a:rPr lang="en-US"/>
              <a:t>Fourth level</a:t>
            </a:r>
          </a:p>
          <a:p>
            <a:pPr marL="0" lvl="4" eaLnBrk="1" hangingPunct="1">
              <a:spcBef>
                <a:spcPts val="1000"/>
              </a:spcBef>
            </a:pPr>
            <a:r>
              <a:rPr lang="en-US"/>
              <a:t>Fifth level</a:t>
            </a:r>
            <a:endParaRPr lang="en-US" dirty="0"/>
          </a:p>
        </p:txBody>
      </p:sp>
      <p:sp>
        <p:nvSpPr>
          <p:cNvPr id="11" name="Title 10">
            <a:extLst>
              <a:ext uri="{FF2B5EF4-FFF2-40B4-BE49-F238E27FC236}">
                <a16:creationId xmlns:a16="http://schemas.microsoft.com/office/drawing/2014/main" id="{3A2DF045-F326-3C96-3642-61782C41A288}"/>
              </a:ext>
            </a:extLst>
          </p:cNvPr>
          <p:cNvSpPr>
            <a:spLocks noGrp="1"/>
          </p:cNvSpPr>
          <p:nvPr>
            <p:ph type="title"/>
          </p:nvPr>
        </p:nvSpPr>
        <p:spPr>
          <a:xfrm>
            <a:off x="1382713" y="2351427"/>
            <a:ext cx="17527888" cy="1213363"/>
          </a:xfrm>
          <a:prstGeom prst="rect">
            <a:avLst/>
          </a:prstGeom>
        </p:spPr>
        <p:txBody>
          <a:bodyPr/>
          <a:lstStyle>
            <a:lvl1pPr>
              <a:defRPr lang="en-US" sz="4000" b="1" i="0" dirty="0">
                <a:ln>
                  <a:noFill/>
                </a:ln>
                <a:solidFill>
                  <a:schemeClr val="accent1"/>
                </a:solidFill>
                <a:latin typeface="+mj-lt"/>
                <a:ea typeface="Inter SemiBold" panose="02000503000000020004" pitchFamily="2" charset="0"/>
                <a:cs typeface="+mj-cs"/>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columns">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Text Placeholder 8">
            <a:extLst>
              <a:ext uri="{FF2B5EF4-FFF2-40B4-BE49-F238E27FC236}">
                <a16:creationId xmlns:a16="http://schemas.microsoft.com/office/drawing/2014/main" id="{10EA5A6F-686E-CCF6-EEF4-54E0EE15B83A}"/>
              </a:ext>
            </a:extLst>
          </p:cNvPr>
          <p:cNvSpPr>
            <a:spLocks noGrp="1"/>
          </p:cNvSpPr>
          <p:nvPr>
            <p:ph type="body" sz="quarter" idx="10"/>
          </p:nvPr>
        </p:nvSpPr>
        <p:spPr>
          <a:xfrm>
            <a:off x="1382713" y="4225127"/>
            <a:ext cx="8288338" cy="5544348"/>
          </a:xfrm>
          <a:prstGeom prst="rect">
            <a:avLst/>
          </a:prstGeom>
        </p:spPr>
        <p:txBody>
          <a:bodyPr/>
          <a:lstStyle>
            <a:lvl1pPr>
              <a:spcBef>
                <a:spcPts val="1000"/>
              </a:spcBef>
              <a:defRPr sz="2400" spc="0" baseline="0">
                <a:solidFill>
                  <a:schemeClr val="tx2"/>
                </a:solidFill>
                <a:latin typeface="+mn-lt"/>
                <a:ea typeface="Inter" panose="02000503000000020004" pitchFamily="2" charset="0"/>
              </a:defRPr>
            </a:lvl1pPr>
            <a:lvl2pPr marL="548640" indent="-274320">
              <a:spcBef>
                <a:spcPts val="1000"/>
              </a:spcBef>
              <a:buFont typeface="Arial" panose="020B0604020202020204" pitchFamily="34" charset="0"/>
              <a:buChar char="•"/>
              <a:defRPr sz="2400" spc="0" baseline="0">
                <a:solidFill>
                  <a:schemeClr val="tx2"/>
                </a:solidFill>
                <a:latin typeface="+mn-lt"/>
                <a:ea typeface="Inter" panose="02000503000000020004" pitchFamily="2" charset="0"/>
              </a:defRPr>
            </a:lvl2pPr>
            <a:lvl3pPr marL="914400" indent="-274320">
              <a:spcBef>
                <a:spcPts val="1000"/>
              </a:spcBef>
              <a:buFont typeface="System Font Regular"/>
              <a:buChar char="–"/>
              <a:defRPr sz="2400" spc="0" baseline="0">
                <a:solidFill>
                  <a:schemeClr val="tx2"/>
                </a:solidFill>
                <a:latin typeface="+mn-lt"/>
                <a:ea typeface="Inter" panose="02000503000000020004" pitchFamily="2" charset="0"/>
              </a:defRPr>
            </a:lvl3pPr>
            <a:lvl4pPr>
              <a:spcBef>
                <a:spcPts val="1000"/>
              </a:spcBef>
              <a:defRPr sz="2400" spc="0" baseline="0">
                <a:solidFill>
                  <a:schemeClr val="tx2"/>
                </a:solidFill>
                <a:latin typeface="+mn-lt"/>
                <a:ea typeface="Inter" panose="02000503000000020004" pitchFamily="2" charset="0"/>
              </a:defRPr>
            </a:lvl4pPr>
            <a:lvl5pPr>
              <a:spcBef>
                <a:spcPts val="1000"/>
              </a:spcBef>
              <a:defRPr sz="2400" spc="0" baseline="0">
                <a:solidFill>
                  <a:schemeClr val="tx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3A2DF045-F326-3C96-3642-61782C41A288}"/>
              </a:ext>
            </a:extLst>
          </p:cNvPr>
          <p:cNvSpPr>
            <a:spLocks noGrp="1"/>
          </p:cNvSpPr>
          <p:nvPr>
            <p:ph type="title"/>
          </p:nvPr>
        </p:nvSpPr>
        <p:spPr>
          <a:xfrm>
            <a:off x="1382713" y="2351427"/>
            <a:ext cx="17527888" cy="1213363"/>
          </a:xfrm>
          <a:prstGeom prst="rect">
            <a:avLst/>
          </a:prstGeom>
        </p:spPr>
        <p:txBody>
          <a:bodyPr/>
          <a:lstStyle>
            <a:lvl1pPr eaLnBrk="1" hangingPunct="1">
              <a:defRPr lang="en-US" sz="4000" b="1" i="0" dirty="0">
                <a:ln>
                  <a:noFill/>
                </a:ln>
                <a:solidFill>
                  <a:schemeClr val="accent1"/>
                </a:solidFill>
                <a:latin typeface="+mj-lt"/>
                <a:ea typeface="Inter SemiBold" panose="02000503000000020004" pitchFamily="2" charset="0"/>
                <a:cs typeface="+mj-cs"/>
              </a:defRPr>
            </a:lvl1pPr>
          </a:lstStyle>
          <a:p>
            <a:r>
              <a:rPr lang="en-US"/>
              <a:t>Click to edit Master title style</a:t>
            </a:r>
            <a:endParaRPr lang="en-US" dirty="0"/>
          </a:p>
        </p:txBody>
      </p:sp>
      <p:sp>
        <p:nvSpPr>
          <p:cNvPr id="2" name="Text Placeholder 8">
            <a:extLst>
              <a:ext uri="{FF2B5EF4-FFF2-40B4-BE49-F238E27FC236}">
                <a16:creationId xmlns:a16="http://schemas.microsoft.com/office/drawing/2014/main" id="{21C7D49D-A6FE-9116-C4B4-022FCEBE82C6}"/>
              </a:ext>
            </a:extLst>
          </p:cNvPr>
          <p:cNvSpPr>
            <a:spLocks noGrp="1"/>
          </p:cNvSpPr>
          <p:nvPr>
            <p:ph type="body" sz="quarter" idx="11"/>
          </p:nvPr>
        </p:nvSpPr>
        <p:spPr>
          <a:xfrm>
            <a:off x="10605541" y="4225127"/>
            <a:ext cx="8288338" cy="5544348"/>
          </a:xfrm>
          <a:prstGeom prst="rect">
            <a:avLst/>
          </a:prstGeom>
        </p:spPr>
        <p:txBody>
          <a:bodyPr/>
          <a:lstStyle>
            <a:lvl1pPr>
              <a:spcBef>
                <a:spcPts val="1000"/>
              </a:spcBef>
              <a:defRPr lang="en-US" sz="2400" spc="0" baseline="0" dirty="0" smtClean="0">
                <a:solidFill>
                  <a:schemeClr val="tx2"/>
                </a:solidFill>
                <a:latin typeface="+mn-lt"/>
                <a:ea typeface="Inter" panose="02000503000000020004" pitchFamily="2" charset="0"/>
                <a:cs typeface="+mn-cs"/>
              </a:defRPr>
            </a:lvl1pPr>
            <a:lvl2pPr marL="617220" indent="-342900">
              <a:spcBef>
                <a:spcPts val="1000"/>
              </a:spcBef>
              <a:defRPr lang="en-US" sz="2400" spc="0" baseline="0" dirty="0" smtClean="0">
                <a:solidFill>
                  <a:schemeClr val="tx2"/>
                </a:solidFill>
                <a:latin typeface="+mn-lt"/>
                <a:ea typeface="Inter" panose="02000503000000020004" pitchFamily="2" charset="0"/>
                <a:cs typeface="+mn-cs"/>
              </a:defRPr>
            </a:lvl2pPr>
            <a:lvl3pPr marL="982980" indent="-342900">
              <a:spcBef>
                <a:spcPts val="1000"/>
              </a:spcBef>
              <a:defRPr lang="en-US" sz="2400" spc="0" baseline="0" dirty="0" smtClean="0">
                <a:solidFill>
                  <a:schemeClr val="tx2"/>
                </a:solidFill>
                <a:latin typeface="+mn-lt"/>
                <a:ea typeface="Inter" panose="02000503000000020004" pitchFamily="2" charset="0"/>
                <a:cs typeface="+mn-cs"/>
              </a:defRPr>
            </a:lvl3pPr>
            <a:lvl4pPr>
              <a:spcBef>
                <a:spcPts val="1000"/>
              </a:spcBef>
              <a:defRPr lang="en-US" sz="2400" spc="0" baseline="0" dirty="0" smtClean="0">
                <a:solidFill>
                  <a:schemeClr val="tx2"/>
                </a:solidFill>
                <a:latin typeface="+mn-lt"/>
                <a:ea typeface="Inter" panose="02000503000000020004" pitchFamily="2" charset="0"/>
                <a:cs typeface="+mn-cs"/>
              </a:defRPr>
            </a:lvl4pPr>
            <a:lvl5pPr>
              <a:spcBef>
                <a:spcPts val="1000"/>
              </a:spcBef>
              <a:defRPr lang="en-US" sz="2400" spc="0" baseline="0" dirty="0">
                <a:solidFill>
                  <a:schemeClr val="tx2"/>
                </a:solidFill>
                <a:latin typeface="+mn-lt"/>
                <a:ea typeface="Inter" panose="02000503000000020004" pitchFamily="2" charset="0"/>
                <a:cs typeface="+mn-cs"/>
              </a:defRPr>
            </a:lvl5pPr>
          </a:lstStyle>
          <a:p>
            <a:pPr marL="0" lvl="0" eaLnBrk="1" hangingPunct="1">
              <a:spcBef>
                <a:spcPts val="1000"/>
              </a:spcBef>
            </a:pPr>
            <a:r>
              <a:rPr lang="en-US"/>
              <a:t>Click to edit Master text styles</a:t>
            </a:r>
          </a:p>
          <a:p>
            <a:pPr marL="0" lvl="1" eaLnBrk="1" hangingPunct="1">
              <a:spcBef>
                <a:spcPts val="1000"/>
              </a:spcBef>
            </a:pPr>
            <a:r>
              <a:rPr lang="en-US"/>
              <a:t>Second level</a:t>
            </a:r>
          </a:p>
          <a:p>
            <a:pPr marL="0" lvl="2" eaLnBrk="1" hangingPunct="1">
              <a:spcBef>
                <a:spcPts val="1000"/>
              </a:spcBef>
            </a:pPr>
            <a:r>
              <a:rPr lang="en-US"/>
              <a:t>Third level</a:t>
            </a:r>
          </a:p>
          <a:p>
            <a:pPr marL="0" lvl="3" eaLnBrk="1" hangingPunct="1">
              <a:spcBef>
                <a:spcPts val="1000"/>
              </a:spcBef>
            </a:pPr>
            <a:r>
              <a:rPr lang="en-US"/>
              <a:t>Fourth level</a:t>
            </a:r>
          </a:p>
          <a:p>
            <a:pPr marL="0" lvl="4" eaLnBrk="1" hangingPunct="1">
              <a:spcBef>
                <a:spcPts val="1000"/>
              </a:spcBef>
            </a:pPr>
            <a:r>
              <a:rPr lang="en-US"/>
              <a:t>Fifth level</a:t>
            </a:r>
            <a:endParaRPr lang="en-US" dirty="0"/>
          </a:p>
        </p:txBody>
      </p:sp>
    </p:spTree>
    <p:extLst>
      <p:ext uri="{BB962C8B-B14F-4D97-AF65-F5344CB8AC3E}">
        <p14:creationId xmlns:p14="http://schemas.microsoft.com/office/powerpoint/2010/main" val="15653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10EA5A6F-686E-CCF6-EEF4-54E0EE15B83A}"/>
              </a:ext>
            </a:extLst>
          </p:cNvPr>
          <p:cNvSpPr>
            <a:spLocks noGrp="1"/>
          </p:cNvSpPr>
          <p:nvPr>
            <p:ph type="body" sz="quarter" idx="10"/>
          </p:nvPr>
        </p:nvSpPr>
        <p:spPr>
          <a:xfrm>
            <a:off x="1193501" y="4225127"/>
            <a:ext cx="9315750" cy="5544348"/>
          </a:xfrm>
          <a:prstGeom prst="rect">
            <a:avLst/>
          </a:prstGeom>
        </p:spPr>
        <p:txBody>
          <a:bodyPr/>
          <a:lstStyle>
            <a:lvl1pPr>
              <a:spcBef>
                <a:spcPts val="1000"/>
              </a:spcBef>
              <a:defRPr lang="en-US" sz="2400" spc="0" baseline="0" dirty="0" smtClean="0">
                <a:solidFill>
                  <a:schemeClr val="tx2"/>
                </a:solidFill>
                <a:latin typeface="+mn-lt"/>
                <a:ea typeface="Inter" panose="02000503000000020004" pitchFamily="2" charset="0"/>
                <a:cs typeface="+mn-cs"/>
              </a:defRPr>
            </a:lvl1pPr>
            <a:lvl2pPr marL="617220" indent="-342900">
              <a:spcBef>
                <a:spcPts val="1000"/>
              </a:spcBef>
              <a:defRPr lang="en-US" sz="2400" spc="0" baseline="0" dirty="0" smtClean="0">
                <a:solidFill>
                  <a:schemeClr val="tx2"/>
                </a:solidFill>
                <a:latin typeface="+mn-lt"/>
                <a:ea typeface="Inter" panose="02000503000000020004" pitchFamily="2" charset="0"/>
                <a:cs typeface="+mn-cs"/>
              </a:defRPr>
            </a:lvl2pPr>
            <a:lvl3pPr marL="982980" indent="-342900">
              <a:spcBef>
                <a:spcPts val="1000"/>
              </a:spcBef>
              <a:defRPr lang="en-US" sz="2400" spc="0" baseline="0" dirty="0" smtClean="0">
                <a:solidFill>
                  <a:schemeClr val="tx2"/>
                </a:solidFill>
                <a:latin typeface="+mn-lt"/>
                <a:ea typeface="Inter" panose="02000503000000020004" pitchFamily="2" charset="0"/>
                <a:cs typeface="+mn-cs"/>
              </a:defRPr>
            </a:lvl3pPr>
            <a:lvl4pPr>
              <a:spcBef>
                <a:spcPts val="1000"/>
              </a:spcBef>
              <a:defRPr lang="en-US" sz="2400" spc="0" baseline="0" dirty="0" smtClean="0">
                <a:solidFill>
                  <a:schemeClr val="tx2"/>
                </a:solidFill>
                <a:latin typeface="+mn-lt"/>
                <a:ea typeface="Inter" panose="02000503000000020004" pitchFamily="2" charset="0"/>
                <a:cs typeface="+mn-cs"/>
              </a:defRPr>
            </a:lvl4pPr>
            <a:lvl5pPr>
              <a:spcBef>
                <a:spcPts val="1000"/>
              </a:spcBef>
              <a:defRPr lang="en-US" sz="2400" spc="0" baseline="0" dirty="0">
                <a:solidFill>
                  <a:schemeClr val="tx2"/>
                </a:solidFill>
                <a:latin typeface="+mn-lt"/>
                <a:ea typeface="Inter" panose="02000503000000020004" pitchFamily="2" charset="0"/>
                <a:cs typeface="+mn-cs"/>
              </a:defRPr>
            </a:lvl5pPr>
          </a:lstStyle>
          <a:p>
            <a:pPr marL="0" lvl="0" eaLnBrk="1" hangingPunct="1">
              <a:spcBef>
                <a:spcPts val="1000"/>
              </a:spcBef>
            </a:pPr>
            <a:r>
              <a:rPr lang="en-US"/>
              <a:t>Click to edit Master text styles</a:t>
            </a:r>
          </a:p>
          <a:p>
            <a:pPr marL="0" lvl="1" eaLnBrk="1" hangingPunct="1">
              <a:spcBef>
                <a:spcPts val="1000"/>
              </a:spcBef>
            </a:pPr>
            <a:r>
              <a:rPr lang="en-US"/>
              <a:t>Second level</a:t>
            </a:r>
          </a:p>
          <a:p>
            <a:pPr marL="0" lvl="2" eaLnBrk="1" hangingPunct="1">
              <a:spcBef>
                <a:spcPts val="1000"/>
              </a:spcBef>
            </a:pPr>
            <a:r>
              <a:rPr lang="en-US"/>
              <a:t>Third level</a:t>
            </a:r>
          </a:p>
          <a:p>
            <a:pPr marL="0" lvl="3" eaLnBrk="1" hangingPunct="1">
              <a:spcBef>
                <a:spcPts val="1000"/>
              </a:spcBef>
            </a:pPr>
            <a:r>
              <a:rPr lang="en-US"/>
              <a:t>Fourth level</a:t>
            </a:r>
          </a:p>
          <a:p>
            <a:pPr marL="0" lvl="4" eaLnBrk="1" hangingPunct="1">
              <a:spcBef>
                <a:spcPts val="1000"/>
              </a:spcBef>
            </a:pPr>
            <a:r>
              <a:rPr lang="en-US"/>
              <a:t>Fifth level</a:t>
            </a:r>
            <a:endParaRPr lang="en-US" dirty="0"/>
          </a:p>
        </p:txBody>
      </p:sp>
      <p:sp>
        <p:nvSpPr>
          <p:cNvPr id="10" name="Title 9">
            <a:extLst>
              <a:ext uri="{FF2B5EF4-FFF2-40B4-BE49-F238E27FC236}">
                <a16:creationId xmlns:a16="http://schemas.microsoft.com/office/drawing/2014/main" id="{8B00DE22-1452-BD98-846B-84FC5D4030D0}"/>
              </a:ext>
            </a:extLst>
          </p:cNvPr>
          <p:cNvSpPr>
            <a:spLocks noGrp="1"/>
          </p:cNvSpPr>
          <p:nvPr>
            <p:ph type="title"/>
          </p:nvPr>
        </p:nvSpPr>
        <p:spPr>
          <a:xfrm>
            <a:off x="1193500" y="2238036"/>
            <a:ext cx="17338675" cy="1790522"/>
          </a:xfrm>
          <a:prstGeom prst="rect">
            <a:avLst/>
          </a:prstGeom>
        </p:spPr>
        <p:txBody>
          <a:bodyPr/>
          <a:lstStyle>
            <a:lvl1pPr eaLnBrk="1" hangingPunct="1">
              <a:defRPr lang="en-US" sz="4000" b="1" i="0" dirty="0">
                <a:ln>
                  <a:noFill/>
                </a:ln>
                <a:solidFill>
                  <a:schemeClr val="accent1"/>
                </a:solidFill>
                <a:latin typeface="+mj-lt"/>
                <a:ea typeface="Inter SemiBold" panose="02000503000000020004" pitchFamily="2" charset="0"/>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DFA0EA1-68A1-D766-2188-20F9134A475D}"/>
              </a:ext>
            </a:extLst>
          </p:cNvPr>
          <p:cNvSpPr>
            <a:spLocks noGrp="1"/>
          </p:cNvSpPr>
          <p:nvPr>
            <p:ph type="pic" sz="quarter" idx="11"/>
          </p:nvPr>
        </p:nvSpPr>
        <p:spPr>
          <a:xfrm>
            <a:off x="10814050" y="4225127"/>
            <a:ext cx="7543800" cy="5620548"/>
          </a:xfrm>
          <a:prstGeom prst="rect">
            <a:avLst/>
          </a:prstGeom>
        </p:spPr>
        <p:txBody>
          <a:bodyPr/>
          <a:lstStyle/>
          <a:p>
            <a:r>
              <a:rPr lang="en-US"/>
              <a:t>Click icon to add picture</a:t>
            </a:r>
          </a:p>
        </p:txBody>
      </p:sp>
    </p:spTree>
    <p:extLst>
      <p:ext uri="{BB962C8B-B14F-4D97-AF65-F5344CB8AC3E}">
        <p14:creationId xmlns:p14="http://schemas.microsoft.com/office/powerpoint/2010/main" val="230737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
        <p:nvSpPr>
          <p:cNvPr id="10" name="Title 9">
            <a:extLst>
              <a:ext uri="{FF2B5EF4-FFF2-40B4-BE49-F238E27FC236}">
                <a16:creationId xmlns:a16="http://schemas.microsoft.com/office/drawing/2014/main" id="{8B00DE22-1452-BD98-846B-84FC5D4030D0}"/>
              </a:ext>
            </a:extLst>
          </p:cNvPr>
          <p:cNvSpPr>
            <a:spLocks noGrp="1"/>
          </p:cNvSpPr>
          <p:nvPr>
            <p:ph type="title"/>
          </p:nvPr>
        </p:nvSpPr>
        <p:spPr>
          <a:xfrm>
            <a:off x="1441150" y="2238036"/>
            <a:ext cx="17338675" cy="1790522"/>
          </a:xfrm>
          <a:prstGeom prst="rect">
            <a:avLst/>
          </a:prstGeom>
        </p:spPr>
        <p:txBody>
          <a:bodyPr/>
          <a:lstStyle>
            <a:lvl1pPr eaLnBrk="1" hangingPunct="1">
              <a:defRPr lang="en-US" sz="4000" b="1" i="0" dirty="0">
                <a:ln>
                  <a:noFill/>
                </a:ln>
                <a:solidFill>
                  <a:schemeClr val="accent1"/>
                </a:solidFill>
                <a:latin typeface="+mj-lt"/>
                <a:ea typeface="Inter SemiBold" panose="02000503000000020004" pitchFamily="2" charset="0"/>
                <a:cs typeface="+mj-cs"/>
              </a:defRPr>
            </a:lvl1pPr>
          </a:lstStyle>
          <a:p>
            <a:r>
              <a:rPr lang="en-US"/>
              <a:t>Click to edit Master title style</a:t>
            </a:r>
            <a:endParaRPr lang="en-US" dirty="0"/>
          </a:p>
        </p:txBody>
      </p:sp>
      <p:sp>
        <p:nvSpPr>
          <p:cNvPr id="5" name="Chart Placeholder 4">
            <a:extLst>
              <a:ext uri="{FF2B5EF4-FFF2-40B4-BE49-F238E27FC236}">
                <a16:creationId xmlns:a16="http://schemas.microsoft.com/office/drawing/2014/main" id="{98BA1DFE-EB7A-CD15-5E32-5AA5AB91986A}"/>
              </a:ext>
            </a:extLst>
          </p:cNvPr>
          <p:cNvSpPr>
            <a:spLocks noGrp="1"/>
          </p:cNvSpPr>
          <p:nvPr>
            <p:ph type="chart" sz="quarter" idx="10"/>
          </p:nvPr>
        </p:nvSpPr>
        <p:spPr>
          <a:xfrm>
            <a:off x="1441450" y="4206875"/>
            <a:ext cx="15030450" cy="5867400"/>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421900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
        <p:nvSpPr>
          <p:cNvPr id="3" name="Picture Placeholder 2">
            <a:extLst>
              <a:ext uri="{FF2B5EF4-FFF2-40B4-BE49-F238E27FC236}">
                <a16:creationId xmlns:a16="http://schemas.microsoft.com/office/drawing/2014/main" id="{9511099B-4F56-F2A7-4937-B547B102D8D4}"/>
              </a:ext>
            </a:extLst>
          </p:cNvPr>
          <p:cNvSpPr>
            <a:spLocks noGrp="1"/>
          </p:cNvSpPr>
          <p:nvPr>
            <p:ph type="pic" sz="quarter" idx="10"/>
          </p:nvPr>
        </p:nvSpPr>
        <p:spPr>
          <a:xfrm>
            <a:off x="0" y="1311275"/>
            <a:ext cx="20104100" cy="9998075"/>
          </a:xfrm>
          <a:prstGeom prst="rect">
            <a:avLst/>
          </a:prstGeom>
        </p:spPr>
        <p:txBody>
          <a:bodyPr/>
          <a:lstStyle/>
          <a:p>
            <a:r>
              <a:rPr lang="en-US"/>
              <a:t>Click icon to add picture</a:t>
            </a:r>
          </a:p>
        </p:txBody>
      </p:sp>
    </p:spTree>
    <p:extLst>
      <p:ext uri="{BB962C8B-B14F-4D97-AF65-F5344CB8AC3E}">
        <p14:creationId xmlns:p14="http://schemas.microsoft.com/office/powerpoint/2010/main" val="32682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8129250" y="10517696"/>
            <a:ext cx="969646" cy="565467"/>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8">
            <a:extLst>
              <a:ext uri="{FF2B5EF4-FFF2-40B4-BE49-F238E27FC236}">
                <a16:creationId xmlns:a16="http://schemas.microsoft.com/office/drawing/2014/main" id="{01B1FD65-DEB4-1481-3F35-3F465B820A81}"/>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23719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4928850"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bg object 16">
            <a:extLst>
              <a:ext uri="{FF2B5EF4-FFF2-40B4-BE49-F238E27FC236}">
                <a16:creationId xmlns:a16="http://schemas.microsoft.com/office/drawing/2014/main" id="{18C530FF-8C92-1C7C-CB77-09E7E75569C1}"/>
              </a:ext>
            </a:extLst>
          </p:cNvPr>
          <p:cNvPicPr/>
          <p:nvPr userDrawn="1"/>
        </p:nvPicPr>
        <p:blipFill>
          <a:blip r:embed="rId13" cstate="print"/>
          <a:stretch>
            <a:fillRect/>
          </a:stretch>
        </p:blipFill>
        <p:spPr>
          <a:xfrm>
            <a:off x="3455393" y="0"/>
            <a:ext cx="16648706" cy="1790521"/>
          </a:xfrm>
          <a:prstGeom prst="rect">
            <a:avLst/>
          </a:prstGeom>
        </p:spPr>
      </p:pic>
      <p:sp>
        <p:nvSpPr>
          <p:cNvPr id="8" name="bg object 17">
            <a:extLst>
              <a:ext uri="{FF2B5EF4-FFF2-40B4-BE49-F238E27FC236}">
                <a16:creationId xmlns:a16="http://schemas.microsoft.com/office/drawing/2014/main" id="{2F0EA3E6-7B04-D904-99C6-636E766ECE37}"/>
              </a:ext>
            </a:extLst>
          </p:cNvPr>
          <p:cNvSpPr/>
          <p:nvPr userDrawn="1"/>
        </p:nvSpPr>
        <p:spPr>
          <a:xfrm>
            <a:off x="0" y="0"/>
            <a:ext cx="20104100" cy="1298575"/>
          </a:xfrm>
          <a:custGeom>
            <a:avLst/>
            <a:gdLst/>
            <a:ahLst/>
            <a:cxnLst/>
            <a:rect l="l" t="t" r="r" b="b"/>
            <a:pathLst>
              <a:path w="20104100" h="1298575">
                <a:moveTo>
                  <a:pt x="20104099" y="0"/>
                </a:moveTo>
                <a:lnTo>
                  <a:pt x="0" y="0"/>
                </a:lnTo>
                <a:lnTo>
                  <a:pt x="0" y="1298389"/>
                </a:lnTo>
                <a:lnTo>
                  <a:pt x="20104099" y="1298389"/>
                </a:lnTo>
                <a:lnTo>
                  <a:pt x="20104099" y="0"/>
                </a:lnTo>
                <a:close/>
              </a:path>
            </a:pathLst>
          </a:custGeom>
          <a:solidFill>
            <a:srgbClr val="0A0A32"/>
          </a:solidFill>
        </p:spPr>
        <p:txBody>
          <a:bodyPr wrap="square" lIns="0" tIns="0" rIns="0" bIns="0" rtlCol="0"/>
          <a:lstStyle/>
          <a:p>
            <a:endParaRPr/>
          </a:p>
        </p:txBody>
      </p:sp>
      <p:sp>
        <p:nvSpPr>
          <p:cNvPr id="12" name="object 5">
            <a:extLst>
              <a:ext uri="{FF2B5EF4-FFF2-40B4-BE49-F238E27FC236}">
                <a16:creationId xmlns:a16="http://schemas.microsoft.com/office/drawing/2014/main" id="{2DDD193D-22F1-A037-7B10-B58E5507F86F}"/>
              </a:ext>
            </a:extLst>
          </p:cNvPr>
          <p:cNvSpPr txBox="1"/>
          <p:nvPr userDrawn="1"/>
        </p:nvSpPr>
        <p:spPr>
          <a:xfrm>
            <a:off x="9322512" y="546838"/>
            <a:ext cx="10071100" cy="240450"/>
          </a:xfrm>
          <a:prstGeom prst="rect">
            <a:avLst/>
          </a:prstGeom>
        </p:spPr>
        <p:txBody>
          <a:bodyPr vert="horz" wrap="square" lIns="0" tIns="17145" rIns="0" bIns="0" rtlCol="0">
            <a:spAutoFit/>
          </a:bodyPr>
          <a:lstStyle/>
          <a:p>
            <a:pPr marL="12700" algn="r">
              <a:lnSpc>
                <a:spcPct val="100000"/>
              </a:lnSpc>
              <a:spcBef>
                <a:spcPts val="135"/>
              </a:spcBef>
            </a:pPr>
            <a:r>
              <a:rPr lang="en-US" sz="1450" b="1" spc="50" baseline="0" dirty="0" err="1">
                <a:solidFill>
                  <a:srgbClr val="FFFFFF"/>
                </a:solidFill>
                <a:latin typeface="+mn-lt"/>
                <a:cs typeface="Inter"/>
              </a:rPr>
              <a:t>SAPinsider</a:t>
            </a:r>
            <a:r>
              <a:rPr lang="en-US" sz="1450" b="1" spc="50" baseline="0" dirty="0">
                <a:solidFill>
                  <a:srgbClr val="FFFFFF"/>
                </a:solidFill>
                <a:latin typeface="+mn-lt"/>
                <a:cs typeface="Inter"/>
              </a:rPr>
              <a:t> Technology &amp; Innovation Summit </a:t>
            </a:r>
            <a:r>
              <a:rPr lang="en-US" sz="1450" b="1" spc="50" baseline="0" dirty="0">
                <a:solidFill>
                  <a:srgbClr val="00FFAA"/>
                </a:solidFill>
                <a:latin typeface="+mn-lt"/>
                <a:cs typeface="Inter"/>
              </a:rPr>
              <a:t>October 2024</a:t>
            </a:r>
            <a:r>
              <a:rPr sz="1450" b="1" spc="50" baseline="0" dirty="0">
                <a:solidFill>
                  <a:srgbClr val="0063F2"/>
                </a:solidFill>
                <a:latin typeface="+mn-lt"/>
                <a:cs typeface="Inter"/>
              </a:rPr>
              <a:t> </a:t>
            </a:r>
            <a:endParaRPr sz="1450" spc="50" baseline="0" dirty="0">
              <a:latin typeface="+mn-lt"/>
              <a:cs typeface="Inter"/>
            </a:endParaRPr>
          </a:p>
        </p:txBody>
      </p:sp>
      <p:sp>
        <p:nvSpPr>
          <p:cNvPr id="13" name="object 8">
            <a:extLst>
              <a:ext uri="{FF2B5EF4-FFF2-40B4-BE49-F238E27FC236}">
                <a16:creationId xmlns:a16="http://schemas.microsoft.com/office/drawing/2014/main" id="{EB162F49-5E24-4129-E028-CC2B9EA6FCB4}"/>
              </a:ext>
            </a:extLst>
          </p:cNvPr>
          <p:cNvSpPr/>
          <p:nvPr userDrawn="1"/>
        </p:nvSpPr>
        <p:spPr>
          <a:xfrm>
            <a:off x="1197607" y="0"/>
            <a:ext cx="0" cy="2534285"/>
          </a:xfrm>
          <a:custGeom>
            <a:avLst/>
            <a:gdLst/>
            <a:ahLst/>
            <a:cxnLst/>
            <a:rect l="l" t="t" r="r" b="b"/>
            <a:pathLst>
              <a:path h="2534285">
                <a:moveTo>
                  <a:pt x="0" y="0"/>
                </a:moveTo>
                <a:lnTo>
                  <a:pt x="0" y="2533954"/>
                </a:lnTo>
              </a:path>
            </a:pathLst>
          </a:custGeom>
          <a:ln w="7853">
            <a:solidFill>
              <a:srgbClr val="FFFFFF"/>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72" r:id="rId3"/>
    <p:sldLayoutId id="2147483665" r:id="rId4"/>
    <p:sldLayoutId id="2147483675" r:id="rId5"/>
    <p:sldLayoutId id="2147483667" r:id="rId6"/>
    <p:sldLayoutId id="2147483668" r:id="rId7"/>
    <p:sldLayoutId id="2147483669" r:id="rId8"/>
    <p:sldLayoutId id="2147483670" r:id="rId9"/>
    <p:sldLayoutId id="2147483674" r:id="rId10"/>
    <p:sldLayoutId id="2147483671" r:id="rId11"/>
  </p:sldLayoutIdLst>
  <p:txStyles>
    <p:titleStyle>
      <a:lvl1pPr eaLnBrk="1" hangingPunct="1">
        <a:defRPr>
          <a:ln>
            <a:noFill/>
          </a:ln>
          <a:solidFill>
            <a:schemeClr val="accent2"/>
          </a:solidFill>
          <a:latin typeface="+mj-lt"/>
          <a:ea typeface="+mj-ea"/>
          <a:cs typeface="+mj-cs"/>
        </a:defRPr>
      </a:lvl1pPr>
    </p:titleStyle>
    <p:bodyStyle>
      <a:lvl1pPr marL="0" eaLnBrk="1" hangingPunct="1">
        <a:defRPr>
          <a:solidFill>
            <a:schemeClr val="accent2"/>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hyperlink" Target="https://openai.com/" TargetMode="External"/><Relationship Id="rId1" Type="http://schemas.openxmlformats.org/officeDocument/2006/relationships/slideLayout" Target="../slideLayouts/slideLayout4.xml"/><Relationship Id="rId4" Type="http://schemas.openxmlformats.org/officeDocument/2006/relationships/hyperlink" Target="https://www.noaa.gov/weathe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sv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svg"/><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icrosoft.com/en-us/training/modules/get-started-with-ai-builder/" TargetMode="External"/><Relationship Id="rId2" Type="http://schemas.openxmlformats.org/officeDocument/2006/relationships/hyperlink" Target="https://discovery-center.cloud.sap/serviceCatalog/document-information-extraction?region=al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learning.sap.com/learning-journeys/discovering-sap-activate-implementation-tools-and-methodology/discovering-the-clean-core-concept" TargetMode="External"/><Relationship Id="rId2" Type="http://schemas.openxmlformats.org/officeDocument/2006/relationships/hyperlink" Target="https://discovery-center.cloud.sap/viewServices?category=all" TargetMode="External"/><Relationship Id="rId1" Type="http://schemas.openxmlformats.org/officeDocument/2006/relationships/slideLayout" Target="../slideLayouts/slideLayout4.xml"/><Relationship Id="rId5" Type="http://schemas.openxmlformats.org/officeDocument/2006/relationships/hyperlink" Target="https://www.tensorflow.org/" TargetMode="External"/><Relationship Id="rId4" Type="http://schemas.openxmlformats.org/officeDocument/2006/relationships/hyperlink" Target="https://openai.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sap.com/learning-journeys/discovering-sap-activate-implementation-tools-and-methodology/discovering-the-clean-core-concept" TargetMode="External"/><Relationship Id="rId2" Type="http://schemas.openxmlformats.org/officeDocument/2006/relationships/hyperlink" Target="https://discovery-center.cloud.sap/viewServices?category=al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sv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svg"/><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156F16B-ED85-ADA1-4724-851AA40EC8B6}"/>
              </a:ext>
            </a:extLst>
          </p:cNvPr>
          <p:cNvSpPr>
            <a:spLocks noGrp="1"/>
          </p:cNvSpPr>
          <p:nvPr>
            <p:ph type="title"/>
          </p:nvPr>
        </p:nvSpPr>
        <p:spPr>
          <a:xfrm>
            <a:off x="11652249" y="2020628"/>
            <a:ext cx="7772401" cy="3634047"/>
          </a:xfrm>
        </p:spPr>
        <p:txBody>
          <a:bodyPr/>
          <a:lstStyle/>
          <a:p>
            <a:r>
              <a:rPr lang="en-US" dirty="0"/>
              <a:t>Enriching SAP Business Suite Apps with Modern AI Technology Using SAP BTP</a:t>
            </a:r>
          </a:p>
        </p:txBody>
      </p:sp>
      <p:sp>
        <p:nvSpPr>
          <p:cNvPr id="15" name="Text Placeholder 14">
            <a:extLst>
              <a:ext uri="{FF2B5EF4-FFF2-40B4-BE49-F238E27FC236}">
                <a16:creationId xmlns:a16="http://schemas.microsoft.com/office/drawing/2014/main" id="{4CB1F4D5-A2D4-4A87-7897-EA90402A3DAE}"/>
              </a:ext>
            </a:extLst>
          </p:cNvPr>
          <p:cNvSpPr>
            <a:spLocks noGrp="1"/>
          </p:cNvSpPr>
          <p:nvPr>
            <p:ph type="body" idx="1"/>
          </p:nvPr>
        </p:nvSpPr>
        <p:spPr>
          <a:xfrm>
            <a:off x="11652250" y="6434772"/>
            <a:ext cx="7772399" cy="591104"/>
          </a:xfrm>
        </p:spPr>
        <p:txBody>
          <a:bodyPr/>
          <a:lstStyle/>
          <a:p>
            <a:r>
              <a:rPr lang="en-US" dirty="0"/>
              <a:t>James Wood</a:t>
            </a:r>
          </a:p>
        </p:txBody>
      </p:sp>
      <p:sp>
        <p:nvSpPr>
          <p:cNvPr id="16" name="Text Placeholder 15">
            <a:extLst>
              <a:ext uri="{FF2B5EF4-FFF2-40B4-BE49-F238E27FC236}">
                <a16:creationId xmlns:a16="http://schemas.microsoft.com/office/drawing/2014/main" id="{D0258297-11B8-4B4C-6AC3-CE448EE6D9D0}"/>
              </a:ext>
            </a:extLst>
          </p:cNvPr>
          <p:cNvSpPr>
            <a:spLocks noGrp="1"/>
          </p:cNvSpPr>
          <p:nvPr>
            <p:ph type="body" sz="quarter" idx="10"/>
          </p:nvPr>
        </p:nvSpPr>
        <p:spPr>
          <a:xfrm>
            <a:off x="11652249" y="7025877"/>
            <a:ext cx="7772400" cy="1228022"/>
          </a:xfrm>
        </p:spPr>
        <p:txBody>
          <a:bodyPr/>
          <a:lstStyle/>
          <a:p>
            <a:r>
              <a:rPr lang="en-US" dirty="0"/>
              <a:t>Principal Consultant, Bowdark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Why Multi-Cloud?</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dirty="0"/>
              <a:t>While SAP BTP provides some powerful AI services, its service catalog pales in comparison to the AI and ML-related tools and services offered by hyperscalers such as Microsoft, Amazon, and Google. Some notable offerings here include:</a:t>
            </a:r>
          </a:p>
          <a:p>
            <a:pPr marL="342900" indent="-342900">
              <a:spcBef>
                <a:spcPts val="1200"/>
              </a:spcBef>
              <a:buFont typeface="Arial" panose="020B0604020202020204" pitchFamily="34" charset="0"/>
              <a:buChar char="•"/>
            </a:pPr>
            <a:r>
              <a:rPr lang="en-US" sz="2800" dirty="0"/>
              <a:t>Graphical and/or low-code AI development tools</a:t>
            </a:r>
          </a:p>
          <a:p>
            <a:pPr marL="342900" indent="-342900">
              <a:buFont typeface="Arial" panose="020B0604020202020204" pitchFamily="34" charset="0"/>
              <a:buChar char="•"/>
            </a:pPr>
            <a:r>
              <a:rPr lang="en-US" sz="2800" dirty="0"/>
              <a:t>Access to cutting edge AI services such as those provided by </a:t>
            </a:r>
            <a:r>
              <a:rPr lang="en-US" sz="2800" dirty="0">
                <a:hlinkClick r:id="rId2"/>
              </a:rPr>
              <a:t>OpenAI</a:t>
            </a:r>
            <a:endParaRPr lang="en-US" sz="2800" dirty="0"/>
          </a:p>
          <a:p>
            <a:pPr marL="342900" indent="-342900">
              <a:buFont typeface="Arial" panose="020B0604020202020204" pitchFamily="34" charset="0"/>
              <a:buChar char="•"/>
            </a:pPr>
            <a:r>
              <a:rPr lang="en-US" sz="2800" dirty="0"/>
              <a:t>Pre-built environments for getting up and running quickly with AI frameworks like </a:t>
            </a:r>
            <a:r>
              <a:rPr lang="en-US" sz="2800" dirty="0">
                <a:hlinkClick r:id="rId3"/>
              </a:rPr>
              <a:t>TensorFlow</a:t>
            </a:r>
            <a:endParaRPr lang="en-US" sz="2800" dirty="0"/>
          </a:p>
          <a:p>
            <a:pPr marL="342900" indent="-342900">
              <a:buFont typeface="Arial" panose="020B0604020202020204" pitchFamily="34" charset="0"/>
              <a:buChar char="•"/>
            </a:pPr>
            <a:r>
              <a:rPr lang="en-US" sz="2800" dirty="0"/>
              <a:t>Simplified access to datasets beyond those generated from SAP data (e.g., weather data from </a:t>
            </a:r>
            <a:r>
              <a:rPr lang="en-US" sz="2800" dirty="0">
                <a:hlinkClick r:id="rId4"/>
              </a:rPr>
              <a:t>NOAA</a:t>
            </a:r>
            <a:r>
              <a:rPr lang="en-US" sz="2800" dirty="0"/>
              <a:t>)</a:t>
            </a:r>
          </a:p>
          <a:p>
            <a:pPr>
              <a:spcBef>
                <a:spcPts val="1800"/>
              </a:spcBef>
            </a:pPr>
            <a:r>
              <a:rPr lang="en-US" sz="3200" dirty="0"/>
              <a:t>These services can be used separately or in conjunction with SAP BTP - it’s all really a matter of preference.</a:t>
            </a:r>
          </a:p>
        </p:txBody>
      </p:sp>
    </p:spTree>
    <p:extLst>
      <p:ext uri="{BB962C8B-B14F-4D97-AF65-F5344CB8AC3E}">
        <p14:creationId xmlns:p14="http://schemas.microsoft.com/office/powerpoint/2010/main" val="23422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C315EB-6604-A663-6010-FF5A559E5CF4}"/>
              </a:ext>
            </a:extLst>
          </p:cNvPr>
          <p:cNvSpPr/>
          <p:nvPr/>
        </p:nvSpPr>
        <p:spPr>
          <a:xfrm>
            <a:off x="15538450" y="3063875"/>
            <a:ext cx="3505200" cy="7620000"/>
          </a:xfrm>
          <a:prstGeom prst="rect">
            <a:avLst/>
          </a:prstGeom>
          <a:solidFill>
            <a:schemeClr val="bg1"/>
          </a:solidFill>
          <a:ln>
            <a:solidFill>
              <a:srgbClr val="0895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28467C-1047-E976-A1C7-F0BAAAFFBF25}"/>
              </a:ext>
            </a:extLst>
          </p:cNvPr>
          <p:cNvSpPr txBox="1"/>
          <p:nvPr/>
        </p:nvSpPr>
        <p:spPr>
          <a:xfrm>
            <a:off x="15690850" y="3247144"/>
            <a:ext cx="2667000" cy="400110"/>
          </a:xfrm>
          <a:prstGeom prst="rect">
            <a:avLst/>
          </a:prstGeom>
          <a:noFill/>
        </p:spPr>
        <p:txBody>
          <a:bodyPr wrap="square" rtlCol="0">
            <a:spAutoFit/>
          </a:bodyPr>
          <a:lstStyle/>
          <a:p>
            <a:r>
              <a:rPr lang="en-US" sz="2000" b="1" dirty="0">
                <a:solidFill>
                  <a:srgbClr val="089599"/>
                </a:solidFill>
              </a:rPr>
              <a:t>SAP Business Suite</a:t>
            </a:r>
          </a:p>
        </p:txBody>
      </p:sp>
      <p:pic>
        <p:nvPicPr>
          <p:cNvPr id="22" name="Graphic 21" descr="Home outline">
            <a:extLst>
              <a:ext uri="{FF2B5EF4-FFF2-40B4-BE49-F238E27FC236}">
                <a16:creationId xmlns:a16="http://schemas.microsoft.com/office/drawing/2014/main" id="{3408458E-04B5-FFDD-3B18-F2B452D847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29275" y="3063875"/>
            <a:ext cx="609600" cy="609600"/>
          </a:xfrm>
          <a:prstGeom prst="rect">
            <a:avLst/>
          </a:prstGeom>
        </p:spPr>
      </p:pic>
      <p:sp>
        <p:nvSpPr>
          <p:cNvPr id="32" name="Rectangle: Rounded Corners 31">
            <a:extLst>
              <a:ext uri="{FF2B5EF4-FFF2-40B4-BE49-F238E27FC236}">
                <a16:creationId xmlns:a16="http://schemas.microsoft.com/office/drawing/2014/main" id="{35A61C54-5175-87E0-1AB7-3D8EF9FFADE9}"/>
              </a:ext>
            </a:extLst>
          </p:cNvPr>
          <p:cNvSpPr/>
          <p:nvPr/>
        </p:nvSpPr>
        <p:spPr>
          <a:xfrm>
            <a:off x="984250" y="3063875"/>
            <a:ext cx="6093159" cy="7620000"/>
          </a:xfrm>
          <a:prstGeom prst="roundRect">
            <a:avLst>
              <a:gd name="adj" fmla="val 5281"/>
            </a:avLst>
          </a:prstGeom>
          <a:solidFill>
            <a:srgbClr val="EBF8FF"/>
          </a:solidFill>
          <a:ln>
            <a:solidFill>
              <a:srgbClr val="0301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F86816E-8315-5FA0-BC43-09E1CDD0B049}"/>
              </a:ext>
            </a:extLst>
          </p:cNvPr>
          <p:cNvPicPr>
            <a:picLocks noChangeAspect="1"/>
          </p:cNvPicPr>
          <p:nvPr/>
        </p:nvPicPr>
        <p:blipFill>
          <a:blip r:embed="rId4"/>
          <a:stretch>
            <a:fillRect/>
          </a:stretch>
        </p:blipFill>
        <p:spPr>
          <a:xfrm>
            <a:off x="1289051" y="3292475"/>
            <a:ext cx="1295400" cy="356342"/>
          </a:xfrm>
          <a:prstGeom prst="rect">
            <a:avLst/>
          </a:prstGeom>
        </p:spPr>
      </p:pic>
      <p:sp>
        <p:nvSpPr>
          <p:cNvPr id="27" name="Rounded Rectangle 5">
            <a:extLst>
              <a:ext uri="{FF2B5EF4-FFF2-40B4-BE49-F238E27FC236}">
                <a16:creationId xmlns:a16="http://schemas.microsoft.com/office/drawing/2014/main" id="{36583649-EFBB-5C30-281E-AA27B3C0E222}"/>
              </a:ext>
            </a:extLst>
          </p:cNvPr>
          <p:cNvSpPr/>
          <p:nvPr/>
        </p:nvSpPr>
        <p:spPr>
          <a:xfrm>
            <a:off x="1565276" y="3927846"/>
            <a:ext cx="4952991" cy="6222629"/>
          </a:xfrm>
          <a:prstGeom prst="roundRect">
            <a:avLst>
              <a:gd name="adj" fmla="val 3984"/>
            </a:avLst>
          </a:prstGeom>
          <a:solidFill>
            <a:schemeClr val="bg1"/>
          </a:solidFill>
          <a:ln w="19050">
            <a:solidFill>
              <a:srgbClr val="0070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DE" sz="1100" dirty="0">
              <a:solidFill>
                <a:srgbClr val="FFFFFF"/>
              </a:solidFill>
              <a:latin typeface="72" panose="020B0503030000000003" pitchFamily="34" charset="0"/>
              <a:cs typeface="72" panose="020B0503030000000003" pitchFamily="34" charset="0"/>
            </a:endParaRPr>
          </a:p>
        </p:txBody>
      </p:sp>
      <p:pic>
        <p:nvPicPr>
          <p:cNvPr id="37" name="Graphic 36">
            <a:extLst>
              <a:ext uri="{FF2B5EF4-FFF2-40B4-BE49-F238E27FC236}">
                <a16:creationId xmlns:a16="http://schemas.microsoft.com/office/drawing/2014/main" id="{D43EDEEA-4E19-D971-5833-6894523B0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6140" y="8527060"/>
            <a:ext cx="792621" cy="792621"/>
          </a:xfrm>
          <a:prstGeom prst="rect">
            <a:avLst/>
          </a:prstGeom>
        </p:spPr>
      </p:pic>
      <p:sp>
        <p:nvSpPr>
          <p:cNvPr id="38" name="TextBox 37">
            <a:extLst>
              <a:ext uri="{FF2B5EF4-FFF2-40B4-BE49-F238E27FC236}">
                <a16:creationId xmlns:a16="http://schemas.microsoft.com/office/drawing/2014/main" id="{C30B9369-6C86-74E5-8182-EBFD2CC35C06}"/>
              </a:ext>
            </a:extLst>
          </p:cNvPr>
          <p:cNvSpPr txBox="1"/>
          <p:nvPr/>
        </p:nvSpPr>
        <p:spPr>
          <a:xfrm>
            <a:off x="5180382" y="9275544"/>
            <a:ext cx="914400" cy="584775"/>
          </a:xfrm>
          <a:prstGeom prst="rect">
            <a:avLst/>
          </a:prstGeom>
          <a:noFill/>
        </p:spPr>
        <p:txBody>
          <a:bodyPr wrap="square" rtlCol="0">
            <a:spAutoFit/>
          </a:bodyPr>
          <a:lstStyle/>
          <a:p>
            <a:pPr algn="ctr"/>
            <a:r>
              <a:rPr lang="en-US" sz="1600" dirty="0">
                <a:solidFill>
                  <a:srgbClr val="5A5A5A"/>
                </a:solidFill>
              </a:rPr>
              <a:t>Object Store</a:t>
            </a:r>
          </a:p>
        </p:txBody>
      </p:sp>
      <p:sp>
        <p:nvSpPr>
          <p:cNvPr id="39" name="Rectangle 38">
            <a:extLst>
              <a:ext uri="{FF2B5EF4-FFF2-40B4-BE49-F238E27FC236}">
                <a16:creationId xmlns:a16="http://schemas.microsoft.com/office/drawing/2014/main" id="{631C22D2-68FF-C7DE-4D7E-2EBA5DC05FB9}"/>
              </a:ext>
            </a:extLst>
          </p:cNvPr>
          <p:cNvSpPr/>
          <p:nvPr/>
        </p:nvSpPr>
        <p:spPr>
          <a:xfrm>
            <a:off x="16013810" y="4298951"/>
            <a:ext cx="2572639" cy="822324"/>
          </a:xfrm>
          <a:prstGeom prst="rect">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SAP Gateway</a:t>
            </a:r>
          </a:p>
        </p:txBody>
      </p:sp>
      <p:sp>
        <p:nvSpPr>
          <p:cNvPr id="40" name="Flowchart: Terminator 39">
            <a:extLst>
              <a:ext uri="{FF2B5EF4-FFF2-40B4-BE49-F238E27FC236}">
                <a16:creationId xmlns:a16="http://schemas.microsoft.com/office/drawing/2014/main" id="{983F5B75-080E-C566-2EBE-B33E5C7C867F}"/>
              </a:ext>
            </a:extLst>
          </p:cNvPr>
          <p:cNvSpPr/>
          <p:nvPr/>
        </p:nvSpPr>
        <p:spPr>
          <a:xfrm>
            <a:off x="14331608" y="4450612"/>
            <a:ext cx="1841489" cy="519002"/>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OData Service</a:t>
            </a:r>
          </a:p>
        </p:txBody>
      </p:sp>
      <p:sp>
        <p:nvSpPr>
          <p:cNvPr id="41" name="Flowchart: Terminator 40">
            <a:extLst>
              <a:ext uri="{FF2B5EF4-FFF2-40B4-BE49-F238E27FC236}">
                <a16:creationId xmlns:a16="http://schemas.microsoft.com/office/drawing/2014/main" id="{C3C7DF71-4D92-50E2-9D50-8C186634194F}"/>
              </a:ext>
            </a:extLst>
          </p:cNvPr>
          <p:cNvSpPr/>
          <p:nvPr/>
        </p:nvSpPr>
        <p:spPr>
          <a:xfrm>
            <a:off x="13015718" y="4504845"/>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HTTPS</a:t>
            </a:r>
          </a:p>
        </p:txBody>
      </p:sp>
      <p:cxnSp>
        <p:nvCxnSpPr>
          <p:cNvPr id="43" name="Straight Arrow Connector 42">
            <a:extLst>
              <a:ext uri="{FF2B5EF4-FFF2-40B4-BE49-F238E27FC236}">
                <a16:creationId xmlns:a16="http://schemas.microsoft.com/office/drawing/2014/main" id="{5A9FB34C-A9D1-3399-CE6A-E85372C9B06E}"/>
              </a:ext>
            </a:extLst>
          </p:cNvPr>
          <p:cNvCxnSpPr>
            <a:cxnSpLocks/>
            <a:stCxn id="41" idx="3"/>
            <a:endCxn id="40" idx="1"/>
          </p:cNvCxnSpPr>
          <p:nvPr/>
        </p:nvCxnSpPr>
        <p:spPr>
          <a:xfrm>
            <a:off x="14082518" y="4710113"/>
            <a:ext cx="249090" cy="0"/>
          </a:xfrm>
          <a:prstGeom prst="straightConnector1">
            <a:avLst/>
          </a:prstGeom>
          <a:ln w="15875">
            <a:solidFill>
              <a:srgbClr val="5A5A5A"/>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DF9C9CD-49EF-3D0B-277B-75F417882AE9}"/>
              </a:ext>
            </a:extLst>
          </p:cNvPr>
          <p:cNvSpPr/>
          <p:nvPr/>
        </p:nvSpPr>
        <p:spPr>
          <a:xfrm>
            <a:off x="16013811" y="5548312"/>
            <a:ext cx="2570299" cy="3454425"/>
          </a:xfrm>
          <a:prstGeom prst="rect">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Application Server</a:t>
            </a:r>
          </a:p>
          <a:p>
            <a:pPr algn="ctr"/>
            <a:r>
              <a:rPr lang="en-US" dirty="0">
                <a:solidFill>
                  <a:srgbClr val="5A5A5A"/>
                </a:solidFill>
              </a:rPr>
              <a:t>ABAP</a:t>
            </a:r>
          </a:p>
        </p:txBody>
      </p:sp>
      <p:sp>
        <p:nvSpPr>
          <p:cNvPr id="46" name="Flowchart: Terminator 45">
            <a:extLst>
              <a:ext uri="{FF2B5EF4-FFF2-40B4-BE49-F238E27FC236}">
                <a16:creationId xmlns:a16="http://schemas.microsoft.com/office/drawing/2014/main" id="{15EF3CD7-782D-367A-892D-3C2F6A41CB33}"/>
              </a:ext>
            </a:extLst>
          </p:cNvPr>
          <p:cNvSpPr/>
          <p:nvPr/>
        </p:nvSpPr>
        <p:spPr>
          <a:xfrm>
            <a:off x="14331608" y="5897673"/>
            <a:ext cx="1841489" cy="519002"/>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RFM/BAPI</a:t>
            </a:r>
          </a:p>
        </p:txBody>
      </p:sp>
      <p:sp>
        <p:nvSpPr>
          <p:cNvPr id="47" name="Flowchart: Terminator 46">
            <a:extLst>
              <a:ext uri="{FF2B5EF4-FFF2-40B4-BE49-F238E27FC236}">
                <a16:creationId xmlns:a16="http://schemas.microsoft.com/office/drawing/2014/main" id="{D9EE10F1-1B62-5BB8-DA5C-43AB4167AF32}"/>
              </a:ext>
            </a:extLst>
          </p:cNvPr>
          <p:cNvSpPr/>
          <p:nvPr/>
        </p:nvSpPr>
        <p:spPr>
          <a:xfrm>
            <a:off x="13023850" y="5949178"/>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RFC</a:t>
            </a:r>
          </a:p>
        </p:txBody>
      </p:sp>
      <p:cxnSp>
        <p:nvCxnSpPr>
          <p:cNvPr id="48" name="Straight Arrow Connector 47">
            <a:extLst>
              <a:ext uri="{FF2B5EF4-FFF2-40B4-BE49-F238E27FC236}">
                <a16:creationId xmlns:a16="http://schemas.microsoft.com/office/drawing/2014/main" id="{9AFC8BB3-A86B-58CA-8426-34E97BB6C19E}"/>
              </a:ext>
            </a:extLst>
          </p:cNvPr>
          <p:cNvCxnSpPr>
            <a:cxnSpLocks/>
            <a:stCxn id="47" idx="3"/>
            <a:endCxn id="46" idx="1"/>
          </p:cNvCxnSpPr>
          <p:nvPr/>
        </p:nvCxnSpPr>
        <p:spPr>
          <a:xfrm>
            <a:off x="14090650" y="6154446"/>
            <a:ext cx="240958" cy="2728"/>
          </a:xfrm>
          <a:prstGeom prst="straightConnector1">
            <a:avLst/>
          </a:prstGeom>
          <a:ln w="15875">
            <a:solidFill>
              <a:srgbClr val="5A5A5A"/>
            </a:solidFill>
            <a:tailEnd type="triangle"/>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DD844A82-00FD-AAFE-D5A5-03E2634FC3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63218" y="5029130"/>
            <a:ext cx="800100" cy="800100"/>
          </a:xfrm>
          <a:prstGeom prst="rect">
            <a:avLst/>
          </a:prstGeom>
        </p:spPr>
      </p:pic>
      <p:pic>
        <p:nvPicPr>
          <p:cNvPr id="54" name="Graphic 53">
            <a:extLst>
              <a:ext uri="{FF2B5EF4-FFF2-40B4-BE49-F238E27FC236}">
                <a16:creationId xmlns:a16="http://schemas.microsoft.com/office/drawing/2014/main" id="{431DF15E-2320-2679-76B0-8809BE4A8B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1451" y="5034708"/>
            <a:ext cx="800100" cy="800100"/>
          </a:xfrm>
          <a:prstGeom prst="rect">
            <a:avLst/>
          </a:prstGeom>
        </p:spPr>
      </p:pic>
      <p:cxnSp>
        <p:nvCxnSpPr>
          <p:cNvPr id="57" name="Connector: Elbow 56">
            <a:extLst>
              <a:ext uri="{FF2B5EF4-FFF2-40B4-BE49-F238E27FC236}">
                <a16:creationId xmlns:a16="http://schemas.microsoft.com/office/drawing/2014/main" id="{0D53769E-221B-6765-BC17-B5A0300497D8}"/>
              </a:ext>
            </a:extLst>
          </p:cNvPr>
          <p:cNvCxnSpPr>
            <a:cxnSpLocks/>
            <a:stCxn id="52" idx="0"/>
            <a:endCxn id="41" idx="1"/>
          </p:cNvCxnSpPr>
          <p:nvPr/>
        </p:nvCxnSpPr>
        <p:spPr>
          <a:xfrm rot="5400000" flipH="1" flipV="1">
            <a:off x="12579985" y="4593397"/>
            <a:ext cx="319017" cy="552450"/>
          </a:xfrm>
          <a:prstGeom prst="bentConnector2">
            <a:avLst/>
          </a:prstGeom>
          <a:ln w="15875">
            <a:solidFill>
              <a:srgbClr val="5A5A5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9DC143BF-29F7-09DD-FFEC-C515CFC30BF9}"/>
              </a:ext>
            </a:extLst>
          </p:cNvPr>
          <p:cNvCxnSpPr>
            <a:cxnSpLocks/>
            <a:stCxn id="52" idx="2"/>
            <a:endCxn id="47" idx="1"/>
          </p:cNvCxnSpPr>
          <p:nvPr/>
        </p:nvCxnSpPr>
        <p:spPr>
          <a:xfrm rot="16200000" flipH="1">
            <a:off x="12580951" y="5711547"/>
            <a:ext cx="325216" cy="560582"/>
          </a:xfrm>
          <a:prstGeom prst="bentConnector2">
            <a:avLst/>
          </a:prstGeom>
          <a:ln w="15875">
            <a:solidFill>
              <a:srgbClr val="5A5A5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0D1554C5-7A4A-4F95-A5AC-1C6864D434F6}"/>
              </a:ext>
            </a:extLst>
          </p:cNvPr>
          <p:cNvCxnSpPr>
            <a:cxnSpLocks/>
          </p:cNvCxnSpPr>
          <p:nvPr/>
        </p:nvCxnSpPr>
        <p:spPr>
          <a:xfrm flipV="1">
            <a:off x="6001117" y="8527060"/>
            <a:ext cx="1667777" cy="39631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1">
            <a:extLst>
              <a:ext uri="{FF2B5EF4-FFF2-40B4-BE49-F238E27FC236}">
                <a16:creationId xmlns:a16="http://schemas.microsoft.com/office/drawing/2014/main" id="{47902261-8837-BBCC-4775-C0F27219CBB4}"/>
              </a:ext>
            </a:extLst>
          </p:cNvPr>
          <p:cNvSpPr/>
          <p:nvPr/>
        </p:nvSpPr>
        <p:spPr>
          <a:xfrm>
            <a:off x="7686849" y="6868240"/>
            <a:ext cx="3051001" cy="2134497"/>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Cloud Hyperscalers</a:t>
            </a:r>
            <a:endParaRPr lang="en-DE" sz="2000" dirty="0">
              <a:solidFill>
                <a:schemeClr val="tx1"/>
              </a:solidFill>
            </a:endParaRPr>
          </a:p>
        </p:txBody>
      </p:sp>
      <p:pic>
        <p:nvPicPr>
          <p:cNvPr id="1026" name="Picture 2" descr="Azure has a new logo, but where do you download it? Here!">
            <a:extLst>
              <a:ext uri="{FF2B5EF4-FFF2-40B4-BE49-F238E27FC236}">
                <a16:creationId xmlns:a16="http://schemas.microsoft.com/office/drawing/2014/main" id="{8C5AD4C8-E026-C991-A2BF-DFD81DFE32A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476" y="8137423"/>
            <a:ext cx="585089" cy="585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WS Logo PNG Transparent &amp; SVG Vector - Freebie Supply">
            <a:extLst>
              <a:ext uri="{FF2B5EF4-FFF2-40B4-BE49-F238E27FC236}">
                <a16:creationId xmlns:a16="http://schemas.microsoft.com/office/drawing/2014/main" id="{31A2C506-B99D-9923-54A1-70AA666DDA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0447" y="8182712"/>
            <a:ext cx="585092" cy="585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 Cloud&quot; Icon - Download for free – Iconduck">
            <a:extLst>
              <a:ext uri="{FF2B5EF4-FFF2-40B4-BE49-F238E27FC236}">
                <a16:creationId xmlns:a16="http://schemas.microsoft.com/office/drawing/2014/main" id="{8022613E-C0F3-4E98-C053-9E2CF2C08F8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39031" y="8196995"/>
            <a:ext cx="579752" cy="465947"/>
          </a:xfrm>
          <a:prstGeom prst="rect">
            <a:avLst/>
          </a:prstGeom>
          <a:noFill/>
          <a:extLst>
            <a:ext uri="{909E8E84-426E-40DD-AFC4-6F175D3DCCD1}">
              <a14:hiddenFill xmlns:a14="http://schemas.microsoft.com/office/drawing/2010/main">
                <a:solidFill>
                  <a:srgbClr val="FFFFFF"/>
                </a:solidFill>
              </a14:hiddenFill>
            </a:ext>
          </a:extLst>
        </p:spPr>
      </p:pic>
      <p:cxnSp>
        <p:nvCxnSpPr>
          <p:cNvPr id="1056" name="Straight Connector 1055">
            <a:extLst>
              <a:ext uri="{FF2B5EF4-FFF2-40B4-BE49-F238E27FC236}">
                <a16:creationId xmlns:a16="http://schemas.microsoft.com/office/drawing/2014/main" id="{D3A5C857-7C8C-0F12-3E70-7EE9D0E7FD5B}"/>
              </a:ext>
            </a:extLst>
          </p:cNvPr>
          <p:cNvCxnSpPr/>
          <p:nvPr/>
        </p:nvCxnSpPr>
        <p:spPr>
          <a:xfrm>
            <a:off x="11411317" y="3133824"/>
            <a:ext cx="0" cy="7620000"/>
          </a:xfrm>
          <a:prstGeom prst="line">
            <a:avLst/>
          </a:prstGeom>
          <a:ln w="38100">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64894957-C925-038D-BF2D-F1EB5280916B}"/>
              </a:ext>
            </a:extLst>
          </p:cNvPr>
          <p:cNvCxnSpPr/>
          <p:nvPr/>
        </p:nvCxnSpPr>
        <p:spPr>
          <a:xfrm>
            <a:off x="6001117" y="5273675"/>
            <a:ext cx="6049768" cy="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B4FAC3BC-49FC-6C80-8D53-9C76BB9F44DC}"/>
              </a:ext>
            </a:extLst>
          </p:cNvPr>
          <p:cNvCxnSpPr/>
          <p:nvPr/>
        </p:nvCxnSpPr>
        <p:spPr>
          <a:xfrm>
            <a:off x="6001117" y="5578475"/>
            <a:ext cx="6049768" cy="0"/>
          </a:xfrm>
          <a:prstGeom prst="line">
            <a:avLst/>
          </a:prstGeom>
          <a:ln w="12700">
            <a:headEnd type="triangle"/>
          </a:ln>
        </p:spPr>
        <p:style>
          <a:lnRef idx="1">
            <a:schemeClr val="accent1"/>
          </a:lnRef>
          <a:fillRef idx="0">
            <a:schemeClr val="accent1"/>
          </a:fillRef>
          <a:effectRef idx="0">
            <a:schemeClr val="accent1"/>
          </a:effectRef>
          <a:fontRef idx="minor">
            <a:schemeClr val="tx1"/>
          </a:fontRef>
        </p:style>
      </p:cxnSp>
      <p:sp>
        <p:nvSpPr>
          <p:cNvPr id="1061" name="TextBox 1060">
            <a:extLst>
              <a:ext uri="{FF2B5EF4-FFF2-40B4-BE49-F238E27FC236}">
                <a16:creationId xmlns:a16="http://schemas.microsoft.com/office/drawing/2014/main" id="{3C855D67-D5BB-589B-2C17-41A2844D5164}"/>
              </a:ext>
            </a:extLst>
          </p:cNvPr>
          <p:cNvSpPr txBox="1"/>
          <p:nvPr/>
        </p:nvSpPr>
        <p:spPr>
          <a:xfrm>
            <a:off x="8035401" y="5273675"/>
            <a:ext cx="1981200" cy="338554"/>
          </a:xfrm>
          <a:prstGeom prst="rect">
            <a:avLst/>
          </a:prstGeom>
          <a:noFill/>
        </p:spPr>
        <p:txBody>
          <a:bodyPr wrap="square" rtlCol="0">
            <a:spAutoFit/>
          </a:bodyPr>
          <a:lstStyle/>
          <a:p>
            <a:pPr algn="ctr"/>
            <a:r>
              <a:rPr lang="en-US" sz="1600" dirty="0"/>
              <a:t>TLS Tunnel</a:t>
            </a:r>
          </a:p>
        </p:txBody>
      </p:sp>
      <p:sp>
        <p:nvSpPr>
          <p:cNvPr id="1062" name="TextBox 1061">
            <a:extLst>
              <a:ext uri="{FF2B5EF4-FFF2-40B4-BE49-F238E27FC236}">
                <a16:creationId xmlns:a16="http://schemas.microsoft.com/office/drawing/2014/main" id="{8F11211B-936D-AC5D-7436-6D7D327117E5}"/>
              </a:ext>
            </a:extLst>
          </p:cNvPr>
          <p:cNvSpPr txBox="1"/>
          <p:nvPr/>
        </p:nvSpPr>
        <p:spPr>
          <a:xfrm>
            <a:off x="9381100" y="3402429"/>
            <a:ext cx="1981200" cy="338554"/>
          </a:xfrm>
          <a:prstGeom prst="rect">
            <a:avLst/>
          </a:prstGeom>
          <a:noFill/>
        </p:spPr>
        <p:txBody>
          <a:bodyPr wrap="square" rtlCol="0">
            <a:spAutoFit/>
          </a:bodyPr>
          <a:lstStyle/>
          <a:p>
            <a:pPr algn="r"/>
            <a:r>
              <a:rPr lang="en-US" sz="1600" dirty="0"/>
              <a:t>Firewall</a:t>
            </a:r>
          </a:p>
        </p:txBody>
      </p:sp>
      <p:sp>
        <p:nvSpPr>
          <p:cNvPr id="1067" name="Flowchart: Terminator 1066">
            <a:extLst>
              <a:ext uri="{FF2B5EF4-FFF2-40B4-BE49-F238E27FC236}">
                <a16:creationId xmlns:a16="http://schemas.microsoft.com/office/drawing/2014/main" id="{DC136F7D-35BA-6E0F-DE7E-7A3669954872}"/>
              </a:ext>
            </a:extLst>
          </p:cNvPr>
          <p:cNvSpPr/>
          <p:nvPr/>
        </p:nvSpPr>
        <p:spPr>
          <a:xfrm>
            <a:off x="16040619" y="9352098"/>
            <a:ext cx="2516682" cy="824401"/>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Database</a:t>
            </a:r>
          </a:p>
        </p:txBody>
      </p:sp>
      <p:cxnSp>
        <p:nvCxnSpPr>
          <p:cNvPr id="1069" name="Straight Arrow Connector 1068">
            <a:extLst>
              <a:ext uri="{FF2B5EF4-FFF2-40B4-BE49-F238E27FC236}">
                <a16:creationId xmlns:a16="http://schemas.microsoft.com/office/drawing/2014/main" id="{35805DB7-28C3-82FB-E8A1-C53926A3B151}"/>
              </a:ext>
            </a:extLst>
          </p:cNvPr>
          <p:cNvCxnSpPr>
            <a:cxnSpLocks/>
          </p:cNvCxnSpPr>
          <p:nvPr/>
        </p:nvCxnSpPr>
        <p:spPr>
          <a:xfrm flipH="1">
            <a:off x="10755805" y="7355513"/>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072" name="Flowchart: Terminator 1071">
            <a:extLst>
              <a:ext uri="{FF2B5EF4-FFF2-40B4-BE49-F238E27FC236}">
                <a16:creationId xmlns:a16="http://schemas.microsoft.com/office/drawing/2014/main" id="{7A87E5E6-BD36-2140-8FD5-313CD109C7F8}"/>
              </a:ext>
            </a:extLst>
          </p:cNvPr>
          <p:cNvSpPr/>
          <p:nvPr/>
        </p:nvSpPr>
        <p:spPr>
          <a:xfrm>
            <a:off x="13036183" y="7178675"/>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HTTPS</a:t>
            </a:r>
          </a:p>
        </p:txBody>
      </p:sp>
      <p:pic>
        <p:nvPicPr>
          <p:cNvPr id="1078" name="Graphic 1077">
            <a:extLst>
              <a:ext uri="{FF2B5EF4-FFF2-40B4-BE49-F238E27FC236}">
                <a16:creationId xmlns:a16="http://schemas.microsoft.com/office/drawing/2014/main" id="{353E0C62-094A-F524-B9F9-51537975E2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1018" y="7694443"/>
            <a:ext cx="779632" cy="779632"/>
          </a:xfrm>
          <a:prstGeom prst="rect">
            <a:avLst/>
          </a:prstGeom>
        </p:spPr>
      </p:pic>
      <p:sp>
        <p:nvSpPr>
          <p:cNvPr id="1081" name="TextBox 1080">
            <a:extLst>
              <a:ext uri="{FF2B5EF4-FFF2-40B4-BE49-F238E27FC236}">
                <a16:creationId xmlns:a16="http://schemas.microsoft.com/office/drawing/2014/main" id="{1C77E02C-3061-32B0-2424-D0465F7F9C51}"/>
              </a:ext>
            </a:extLst>
          </p:cNvPr>
          <p:cNvSpPr txBox="1"/>
          <p:nvPr/>
        </p:nvSpPr>
        <p:spPr>
          <a:xfrm>
            <a:off x="5022850" y="5807075"/>
            <a:ext cx="1287732" cy="523220"/>
          </a:xfrm>
          <a:prstGeom prst="rect">
            <a:avLst/>
          </a:prstGeom>
          <a:noFill/>
        </p:spPr>
        <p:txBody>
          <a:bodyPr wrap="square" rtlCol="0">
            <a:spAutoFit/>
          </a:bodyPr>
          <a:lstStyle/>
          <a:p>
            <a:pPr algn="ctr"/>
            <a:r>
              <a:rPr lang="en-US" sz="1400" dirty="0">
                <a:solidFill>
                  <a:srgbClr val="5A5A5A"/>
                </a:solidFill>
              </a:rPr>
              <a:t>Connectivity</a:t>
            </a:r>
          </a:p>
          <a:p>
            <a:pPr algn="ctr"/>
            <a:r>
              <a:rPr lang="en-US" sz="1400" dirty="0">
                <a:solidFill>
                  <a:srgbClr val="5A5A5A"/>
                </a:solidFill>
              </a:rPr>
              <a:t>Service</a:t>
            </a:r>
          </a:p>
        </p:txBody>
      </p:sp>
      <p:pic>
        <p:nvPicPr>
          <p:cNvPr id="1090" name="Picture 10" descr="Logo is imprecise · Issue #1922 · tensorflow/tensorflow · GitHub">
            <a:extLst>
              <a:ext uri="{FF2B5EF4-FFF2-40B4-BE49-F238E27FC236}">
                <a16:creationId xmlns:a16="http://schemas.microsoft.com/office/drawing/2014/main" id="{E6479E4D-3408-C607-CB21-1985CF2FFED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77597" y="7415711"/>
            <a:ext cx="503053" cy="548453"/>
          </a:xfrm>
          <a:prstGeom prst="rect">
            <a:avLst/>
          </a:prstGeom>
          <a:noFill/>
          <a:extLst>
            <a:ext uri="{909E8E84-426E-40DD-AFC4-6F175D3DCCD1}">
              <a14:hiddenFill xmlns:a14="http://schemas.microsoft.com/office/drawing/2010/main">
                <a:solidFill>
                  <a:srgbClr val="FFFFFF"/>
                </a:solidFill>
              </a14:hiddenFill>
            </a:ext>
          </a:extLst>
        </p:spPr>
      </p:pic>
      <p:sp>
        <p:nvSpPr>
          <p:cNvPr id="1092" name="Rounded Rectangle 21">
            <a:extLst>
              <a:ext uri="{FF2B5EF4-FFF2-40B4-BE49-F238E27FC236}">
                <a16:creationId xmlns:a16="http://schemas.microsoft.com/office/drawing/2014/main" id="{6F41DFAB-80D7-E634-D890-4211A4611879}"/>
              </a:ext>
            </a:extLst>
          </p:cNvPr>
          <p:cNvSpPr/>
          <p:nvPr/>
        </p:nvSpPr>
        <p:spPr>
          <a:xfrm>
            <a:off x="1898650" y="4270983"/>
            <a:ext cx="1752600" cy="1341246"/>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5A5A5A"/>
                </a:solidFill>
              </a:rPr>
              <a:t>Cloud Foundry</a:t>
            </a:r>
            <a:endParaRPr lang="en-DE" sz="1600" dirty="0">
              <a:solidFill>
                <a:srgbClr val="5A5A5A"/>
              </a:solidFill>
            </a:endParaRPr>
          </a:p>
        </p:txBody>
      </p:sp>
      <p:pic>
        <p:nvPicPr>
          <p:cNvPr id="1074" name="Graphic 1073">
            <a:extLst>
              <a:ext uri="{FF2B5EF4-FFF2-40B4-BE49-F238E27FC236}">
                <a16:creationId xmlns:a16="http://schemas.microsoft.com/office/drawing/2014/main" id="{0B456219-B466-1659-CC6F-C7F3483A01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4850" y="4738854"/>
            <a:ext cx="763421" cy="763421"/>
          </a:xfrm>
          <a:prstGeom prst="rect">
            <a:avLst/>
          </a:prstGeom>
        </p:spPr>
      </p:pic>
      <p:sp>
        <p:nvSpPr>
          <p:cNvPr id="1095" name="Rounded Rectangle 21">
            <a:extLst>
              <a:ext uri="{FF2B5EF4-FFF2-40B4-BE49-F238E27FC236}">
                <a16:creationId xmlns:a16="http://schemas.microsoft.com/office/drawing/2014/main" id="{B11B9183-B10F-B5EF-6BAF-D7C51609E093}"/>
              </a:ext>
            </a:extLst>
          </p:cNvPr>
          <p:cNvSpPr/>
          <p:nvPr/>
        </p:nvSpPr>
        <p:spPr>
          <a:xfrm>
            <a:off x="3230755" y="5875119"/>
            <a:ext cx="1632728" cy="1341246"/>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5A5A5A"/>
                </a:solidFill>
              </a:rPr>
              <a:t>Kyma Runtime</a:t>
            </a:r>
            <a:endParaRPr lang="en-DE" sz="1600" dirty="0">
              <a:solidFill>
                <a:srgbClr val="5A5A5A"/>
              </a:solidFill>
            </a:endParaRPr>
          </a:p>
        </p:txBody>
      </p:sp>
      <p:pic>
        <p:nvPicPr>
          <p:cNvPr id="1076" name="Graphic 1075">
            <a:extLst>
              <a:ext uri="{FF2B5EF4-FFF2-40B4-BE49-F238E27FC236}">
                <a16:creationId xmlns:a16="http://schemas.microsoft.com/office/drawing/2014/main" id="{A7A39946-56D0-1980-B63D-BDF326310C6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651250" y="6305230"/>
            <a:ext cx="797245" cy="797245"/>
          </a:xfrm>
          <a:prstGeom prst="rect">
            <a:avLst/>
          </a:prstGeom>
        </p:spPr>
      </p:pic>
      <p:pic>
        <p:nvPicPr>
          <p:cNvPr id="1099" name="Picture 1098" descr="Icon&#10;&#10;Description automatically generated">
            <a:extLst>
              <a:ext uri="{FF2B5EF4-FFF2-40B4-BE49-F238E27FC236}">
                <a16:creationId xmlns:a16="http://schemas.microsoft.com/office/drawing/2014/main" id="{C706E646-7566-1DD5-6231-3BAF43352AE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20398" y="7707685"/>
            <a:ext cx="766390" cy="766390"/>
          </a:xfrm>
          <a:prstGeom prst="rect">
            <a:avLst/>
          </a:prstGeom>
        </p:spPr>
      </p:pic>
      <p:sp>
        <p:nvSpPr>
          <p:cNvPr id="1100" name="TextBox 1099">
            <a:extLst>
              <a:ext uri="{FF2B5EF4-FFF2-40B4-BE49-F238E27FC236}">
                <a16:creationId xmlns:a16="http://schemas.microsoft.com/office/drawing/2014/main" id="{12B87F43-564B-2159-B127-19FDAEEBD7F5}"/>
              </a:ext>
            </a:extLst>
          </p:cNvPr>
          <p:cNvSpPr txBox="1"/>
          <p:nvPr/>
        </p:nvSpPr>
        <p:spPr>
          <a:xfrm>
            <a:off x="1641100" y="8425581"/>
            <a:ext cx="1287732" cy="523220"/>
          </a:xfrm>
          <a:prstGeom prst="rect">
            <a:avLst/>
          </a:prstGeom>
          <a:noFill/>
        </p:spPr>
        <p:txBody>
          <a:bodyPr wrap="square" rtlCol="0">
            <a:spAutoFit/>
          </a:bodyPr>
          <a:lstStyle/>
          <a:p>
            <a:pPr algn="ctr"/>
            <a:r>
              <a:rPr lang="en-US" sz="1400" dirty="0">
                <a:solidFill>
                  <a:srgbClr val="5A5A5A"/>
                </a:solidFill>
              </a:rPr>
              <a:t>SAP AI</a:t>
            </a:r>
          </a:p>
          <a:p>
            <a:pPr algn="ctr"/>
            <a:r>
              <a:rPr lang="en-US" sz="1400" dirty="0">
                <a:solidFill>
                  <a:srgbClr val="5A5A5A"/>
                </a:solidFill>
              </a:rPr>
              <a:t>Core</a:t>
            </a:r>
          </a:p>
        </p:txBody>
      </p:sp>
      <p:sp>
        <p:nvSpPr>
          <p:cNvPr id="1101" name="TextBox 1100">
            <a:extLst>
              <a:ext uri="{FF2B5EF4-FFF2-40B4-BE49-F238E27FC236}">
                <a16:creationId xmlns:a16="http://schemas.microsoft.com/office/drawing/2014/main" id="{9F3348A0-0513-A5F7-180B-49885E318FE0}"/>
              </a:ext>
            </a:extLst>
          </p:cNvPr>
          <p:cNvSpPr txBox="1"/>
          <p:nvPr/>
        </p:nvSpPr>
        <p:spPr>
          <a:xfrm>
            <a:off x="2773998" y="8436993"/>
            <a:ext cx="1287732" cy="738664"/>
          </a:xfrm>
          <a:prstGeom prst="rect">
            <a:avLst/>
          </a:prstGeom>
          <a:noFill/>
        </p:spPr>
        <p:txBody>
          <a:bodyPr wrap="square" rtlCol="0">
            <a:spAutoFit/>
          </a:bodyPr>
          <a:lstStyle/>
          <a:p>
            <a:pPr algn="ctr"/>
            <a:r>
              <a:rPr lang="en-US" sz="1400" dirty="0">
                <a:solidFill>
                  <a:srgbClr val="5A5A5A"/>
                </a:solidFill>
              </a:rPr>
              <a:t>Document</a:t>
            </a:r>
          </a:p>
          <a:p>
            <a:pPr algn="ctr"/>
            <a:r>
              <a:rPr lang="en-US" sz="1400" dirty="0">
                <a:solidFill>
                  <a:srgbClr val="5A5A5A"/>
                </a:solidFill>
              </a:rPr>
              <a:t>Information</a:t>
            </a:r>
          </a:p>
          <a:p>
            <a:pPr algn="ctr"/>
            <a:r>
              <a:rPr lang="en-US" sz="1400" dirty="0">
                <a:solidFill>
                  <a:srgbClr val="5A5A5A"/>
                </a:solidFill>
              </a:rPr>
              <a:t>Extraction</a:t>
            </a:r>
          </a:p>
        </p:txBody>
      </p:sp>
      <p:pic>
        <p:nvPicPr>
          <p:cNvPr id="1103" name="Picture 1102" descr="Logo, icon&#10;&#10;Description automatically generated">
            <a:extLst>
              <a:ext uri="{FF2B5EF4-FFF2-40B4-BE49-F238E27FC236}">
                <a16:creationId xmlns:a16="http://schemas.microsoft.com/office/drawing/2014/main" id="{CAC4A3BC-A858-47FC-C47A-D512804FE9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29468" y="7672635"/>
            <a:ext cx="781809" cy="781809"/>
          </a:xfrm>
          <a:prstGeom prst="rect">
            <a:avLst/>
          </a:prstGeom>
        </p:spPr>
      </p:pic>
      <p:sp>
        <p:nvSpPr>
          <p:cNvPr id="1106" name="TextBox 1105">
            <a:extLst>
              <a:ext uri="{FF2B5EF4-FFF2-40B4-BE49-F238E27FC236}">
                <a16:creationId xmlns:a16="http://schemas.microsoft.com/office/drawing/2014/main" id="{CFC08696-DD79-D391-1DB6-7D5E8EF5C393}"/>
              </a:ext>
            </a:extLst>
          </p:cNvPr>
          <p:cNvSpPr txBox="1"/>
          <p:nvPr/>
        </p:nvSpPr>
        <p:spPr>
          <a:xfrm>
            <a:off x="3863605" y="8458999"/>
            <a:ext cx="1287732" cy="738664"/>
          </a:xfrm>
          <a:prstGeom prst="rect">
            <a:avLst/>
          </a:prstGeom>
          <a:noFill/>
        </p:spPr>
        <p:txBody>
          <a:bodyPr wrap="square" rtlCol="0">
            <a:spAutoFit/>
          </a:bodyPr>
          <a:lstStyle/>
          <a:p>
            <a:pPr algn="ctr"/>
            <a:r>
              <a:rPr lang="en-US" sz="1400" dirty="0">
                <a:solidFill>
                  <a:srgbClr val="5A5A5A"/>
                </a:solidFill>
              </a:rPr>
              <a:t>Business</a:t>
            </a:r>
          </a:p>
          <a:p>
            <a:pPr algn="ctr"/>
            <a:r>
              <a:rPr lang="en-US" sz="1400" dirty="0">
                <a:solidFill>
                  <a:srgbClr val="5A5A5A"/>
                </a:solidFill>
              </a:rPr>
              <a:t>Entity</a:t>
            </a:r>
          </a:p>
          <a:p>
            <a:pPr algn="ctr"/>
            <a:r>
              <a:rPr lang="en-US" sz="1400" dirty="0">
                <a:solidFill>
                  <a:srgbClr val="5A5A5A"/>
                </a:solidFill>
              </a:rPr>
              <a:t>Recognition</a:t>
            </a:r>
          </a:p>
        </p:txBody>
      </p:sp>
      <p:pic>
        <p:nvPicPr>
          <p:cNvPr id="1107" name="Picture 12" descr="OpenAI Logo PNG With Transparent Background">
            <a:extLst>
              <a:ext uri="{FF2B5EF4-FFF2-40B4-BE49-F238E27FC236}">
                <a16:creationId xmlns:a16="http://schemas.microsoft.com/office/drawing/2014/main" id="{3C100B2A-93C0-97EA-B5CC-BB10B063D29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12983" y="7454866"/>
            <a:ext cx="1763756" cy="479154"/>
          </a:xfrm>
          <a:prstGeom prst="rect">
            <a:avLst/>
          </a:prstGeom>
          <a:noFill/>
          <a:extLst>
            <a:ext uri="{909E8E84-426E-40DD-AFC4-6F175D3DCCD1}">
              <a14:hiddenFill xmlns:a14="http://schemas.microsoft.com/office/drawing/2010/main">
                <a:solidFill>
                  <a:srgbClr val="FFFFFF"/>
                </a:solidFill>
              </a14:hiddenFill>
            </a:ext>
          </a:extLst>
        </p:spPr>
      </p:pic>
      <p:grpSp>
        <p:nvGrpSpPr>
          <p:cNvPr id="1085" name="Group 1084">
            <a:extLst>
              <a:ext uri="{FF2B5EF4-FFF2-40B4-BE49-F238E27FC236}">
                <a16:creationId xmlns:a16="http://schemas.microsoft.com/office/drawing/2014/main" id="{58E1B30A-AE17-A697-12B0-2DBDE2A6FD8A}"/>
              </a:ext>
            </a:extLst>
          </p:cNvPr>
          <p:cNvGrpSpPr/>
          <p:nvPr/>
        </p:nvGrpSpPr>
        <p:grpSpPr>
          <a:xfrm>
            <a:off x="2824682" y="4829676"/>
            <a:ext cx="647733" cy="642937"/>
            <a:chOff x="9524325" y="3680728"/>
            <a:chExt cx="647733" cy="642937"/>
          </a:xfrm>
        </p:grpSpPr>
        <p:sp>
          <p:nvSpPr>
            <p:cNvPr id="1084" name="Oval 1083">
              <a:extLst>
                <a:ext uri="{FF2B5EF4-FFF2-40B4-BE49-F238E27FC236}">
                  <a16:creationId xmlns:a16="http://schemas.microsoft.com/office/drawing/2014/main" id="{ED5549C8-5998-DFA2-9764-A4BCF9453987}"/>
                </a:ext>
              </a:extLst>
            </p:cNvPr>
            <p:cNvSpPr/>
            <p:nvPr/>
          </p:nvSpPr>
          <p:spPr>
            <a:xfrm>
              <a:off x="9524325" y="3680728"/>
              <a:ext cx="647733" cy="642937"/>
            </a:xfrm>
            <a:prstGeom prst="ellipse">
              <a:avLst/>
            </a:prstGeom>
            <a:solidFill>
              <a:schemeClr val="bg1"/>
            </a:solidFill>
            <a:ln>
              <a:solidFill>
                <a:srgbClr val="074D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3" name="Graphic 1082">
              <a:extLst>
                <a:ext uri="{FF2B5EF4-FFF2-40B4-BE49-F238E27FC236}">
                  <a16:creationId xmlns:a16="http://schemas.microsoft.com/office/drawing/2014/main" id="{AE8B013B-C54A-21BE-6B53-CA92B73AF01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637721" y="3781270"/>
              <a:ext cx="457200" cy="501805"/>
            </a:xfrm>
            <a:prstGeom prst="rect">
              <a:avLst/>
            </a:prstGeom>
          </p:spPr>
        </p:pic>
      </p:grpSp>
      <p:cxnSp>
        <p:nvCxnSpPr>
          <p:cNvPr id="1112" name="Straight Connector 1111">
            <a:extLst>
              <a:ext uri="{FF2B5EF4-FFF2-40B4-BE49-F238E27FC236}">
                <a16:creationId xmlns:a16="http://schemas.microsoft.com/office/drawing/2014/main" id="{C4246D06-9732-A8D7-2F32-6E08232ED7D7}"/>
              </a:ext>
            </a:extLst>
          </p:cNvPr>
          <p:cNvCxnSpPr>
            <a:endCxn id="1078" idx="0"/>
          </p:cNvCxnSpPr>
          <p:nvPr/>
        </p:nvCxnSpPr>
        <p:spPr>
          <a:xfrm flipH="1">
            <a:off x="2270834" y="6868240"/>
            <a:ext cx="923216" cy="826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19A269A6-24AF-DFDB-F5EF-2BD5DED76D4B}"/>
              </a:ext>
            </a:extLst>
          </p:cNvPr>
          <p:cNvCxnSpPr>
            <a:endCxn id="1103" idx="0"/>
          </p:cNvCxnSpPr>
          <p:nvPr/>
        </p:nvCxnSpPr>
        <p:spPr>
          <a:xfrm flipH="1">
            <a:off x="3420373" y="7216365"/>
            <a:ext cx="377811" cy="456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98626FF8-90E5-FCD9-927E-33045C004E25}"/>
              </a:ext>
            </a:extLst>
          </p:cNvPr>
          <p:cNvCxnSpPr>
            <a:endCxn id="1099" idx="0"/>
          </p:cNvCxnSpPr>
          <p:nvPr/>
        </p:nvCxnSpPr>
        <p:spPr>
          <a:xfrm>
            <a:off x="4286638" y="7216365"/>
            <a:ext cx="216955" cy="491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E197C80A-8523-A8C8-FD6B-4ECDABF19FB1}"/>
              </a:ext>
            </a:extLst>
          </p:cNvPr>
          <p:cNvCxnSpPr>
            <a:endCxn id="37" idx="0"/>
          </p:cNvCxnSpPr>
          <p:nvPr/>
        </p:nvCxnSpPr>
        <p:spPr>
          <a:xfrm>
            <a:off x="4863483" y="6868240"/>
            <a:ext cx="768968" cy="165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C5D69641-9C58-B076-3C47-8A0F841D76DD}"/>
              </a:ext>
            </a:extLst>
          </p:cNvPr>
          <p:cNvCxnSpPr>
            <a:cxnSpLocks/>
          </p:cNvCxnSpPr>
          <p:nvPr/>
        </p:nvCxnSpPr>
        <p:spPr>
          <a:xfrm flipH="1">
            <a:off x="4558682" y="5472613"/>
            <a:ext cx="768968" cy="40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A1613AE2-D555-5083-6314-FA8AF7A73341}"/>
              </a:ext>
            </a:extLst>
          </p:cNvPr>
          <p:cNvCxnSpPr>
            <a:cxnSpLocks/>
          </p:cNvCxnSpPr>
          <p:nvPr/>
        </p:nvCxnSpPr>
        <p:spPr>
          <a:xfrm>
            <a:off x="3651250" y="4930218"/>
            <a:ext cx="1760511" cy="27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4" name="Straight Arrow Connector 1123">
            <a:extLst>
              <a:ext uri="{FF2B5EF4-FFF2-40B4-BE49-F238E27FC236}">
                <a16:creationId xmlns:a16="http://schemas.microsoft.com/office/drawing/2014/main" id="{EAADCA77-896E-C104-6AA0-11FA06E750AA}"/>
              </a:ext>
            </a:extLst>
          </p:cNvPr>
          <p:cNvCxnSpPr>
            <a:cxnSpLocks/>
          </p:cNvCxnSpPr>
          <p:nvPr/>
        </p:nvCxnSpPr>
        <p:spPr>
          <a:xfrm flipH="1">
            <a:off x="10737850" y="8697578"/>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125" name="Flowchart: Terminator 1124">
            <a:extLst>
              <a:ext uri="{FF2B5EF4-FFF2-40B4-BE49-F238E27FC236}">
                <a16:creationId xmlns:a16="http://schemas.microsoft.com/office/drawing/2014/main" id="{999F229D-E0EC-EB99-75F4-F9DC87C8CE83}"/>
              </a:ext>
            </a:extLst>
          </p:cNvPr>
          <p:cNvSpPr/>
          <p:nvPr/>
        </p:nvSpPr>
        <p:spPr>
          <a:xfrm>
            <a:off x="13018228" y="8520740"/>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NFS</a:t>
            </a:r>
          </a:p>
        </p:txBody>
      </p:sp>
      <p:cxnSp>
        <p:nvCxnSpPr>
          <p:cNvPr id="1126" name="Straight Arrow Connector 1125">
            <a:extLst>
              <a:ext uri="{FF2B5EF4-FFF2-40B4-BE49-F238E27FC236}">
                <a16:creationId xmlns:a16="http://schemas.microsoft.com/office/drawing/2014/main" id="{5127EBBD-4E1B-63D5-230C-F4CFD2EB82C9}"/>
              </a:ext>
            </a:extLst>
          </p:cNvPr>
          <p:cNvCxnSpPr>
            <a:cxnSpLocks/>
          </p:cNvCxnSpPr>
          <p:nvPr/>
        </p:nvCxnSpPr>
        <p:spPr>
          <a:xfrm flipH="1">
            <a:off x="10749402" y="8015384"/>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127" name="Flowchart: Terminator 1126">
            <a:extLst>
              <a:ext uri="{FF2B5EF4-FFF2-40B4-BE49-F238E27FC236}">
                <a16:creationId xmlns:a16="http://schemas.microsoft.com/office/drawing/2014/main" id="{2E84CB5F-5390-E15B-ECC5-6E3B10A557FC}"/>
              </a:ext>
            </a:extLst>
          </p:cNvPr>
          <p:cNvSpPr/>
          <p:nvPr/>
        </p:nvSpPr>
        <p:spPr>
          <a:xfrm>
            <a:off x="13029780" y="7838546"/>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sFTP</a:t>
            </a:r>
          </a:p>
        </p:txBody>
      </p:sp>
      <p:cxnSp>
        <p:nvCxnSpPr>
          <p:cNvPr id="1130" name="Straight Connector 1129">
            <a:extLst>
              <a:ext uri="{FF2B5EF4-FFF2-40B4-BE49-F238E27FC236}">
                <a16:creationId xmlns:a16="http://schemas.microsoft.com/office/drawing/2014/main" id="{267688A8-F609-CC7F-2EBA-70F61598EE0E}"/>
              </a:ext>
            </a:extLst>
          </p:cNvPr>
          <p:cNvCxnSpPr>
            <a:cxnSpLocks/>
            <a:stCxn id="39" idx="2"/>
            <a:endCxn id="44" idx="0"/>
          </p:cNvCxnSpPr>
          <p:nvPr/>
        </p:nvCxnSpPr>
        <p:spPr>
          <a:xfrm flipH="1">
            <a:off x="17298961" y="5121275"/>
            <a:ext cx="1169" cy="427037"/>
          </a:xfrm>
          <a:prstGeom prst="line">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7AC2F685-BB61-899D-8D87-FEE7EC0E16A4}"/>
              </a:ext>
            </a:extLst>
          </p:cNvPr>
          <p:cNvCxnSpPr>
            <a:stCxn id="44" idx="2"/>
            <a:endCxn id="1067" idx="0"/>
          </p:cNvCxnSpPr>
          <p:nvPr/>
        </p:nvCxnSpPr>
        <p:spPr>
          <a:xfrm flipH="1">
            <a:off x="17298960" y="9002737"/>
            <a:ext cx="1" cy="349361"/>
          </a:xfrm>
          <a:prstGeom prst="line">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1137" name="Title 1">
            <a:extLst>
              <a:ext uri="{FF2B5EF4-FFF2-40B4-BE49-F238E27FC236}">
                <a16:creationId xmlns:a16="http://schemas.microsoft.com/office/drawing/2014/main" id="{DC00EE2B-CFA9-47A3-6B12-A245BE3277DE}"/>
              </a:ext>
            </a:extLst>
          </p:cNvPr>
          <p:cNvSpPr txBox="1">
            <a:spLocks/>
          </p:cNvSpPr>
          <p:nvPr/>
        </p:nvSpPr>
        <p:spPr>
          <a:xfrm>
            <a:off x="984250" y="195106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SAP BTP Landscape Overview: Revisited</a:t>
            </a:r>
          </a:p>
        </p:txBody>
      </p:sp>
    </p:spTree>
    <p:extLst>
      <p:ext uri="{BB962C8B-B14F-4D97-AF65-F5344CB8AC3E}">
        <p14:creationId xmlns:p14="http://schemas.microsoft.com/office/powerpoint/2010/main" val="79861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55B6FEB-13B6-E29C-A69B-A8BF4AE7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00" y="3444875"/>
            <a:ext cx="12192000" cy="6858000"/>
          </a:xfrm>
          <a:prstGeom prst="rect">
            <a:avLst/>
          </a:prstGeom>
          <a:noFill/>
          <a:ln>
            <a:solidFill>
              <a:srgbClr val="0C029F"/>
            </a:solidFill>
          </a:ln>
          <a:extLst>
            <a:ext uri="{909E8E84-426E-40DD-AFC4-6F175D3DCCD1}">
              <a14:hiddenFill xmlns:a14="http://schemas.microsoft.com/office/drawing/2010/main">
                <a:solidFill>
                  <a:srgbClr val="FFFFFF"/>
                </a:solidFill>
              </a14:hiddenFill>
            </a:ext>
          </a:extLst>
        </p:spPr>
      </p:pic>
      <p:sp>
        <p:nvSpPr>
          <p:cNvPr id="2" name="Title 13">
            <a:extLst>
              <a:ext uri="{FF2B5EF4-FFF2-40B4-BE49-F238E27FC236}">
                <a16:creationId xmlns:a16="http://schemas.microsoft.com/office/drawing/2014/main" id="{1BB894B1-603F-36A4-5303-C001294B1BA2}"/>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Example: Working with the Azure AI Studio</a:t>
            </a:r>
          </a:p>
        </p:txBody>
      </p:sp>
      <p:grpSp>
        <p:nvGrpSpPr>
          <p:cNvPr id="5" name="Group 4">
            <a:extLst>
              <a:ext uri="{FF2B5EF4-FFF2-40B4-BE49-F238E27FC236}">
                <a16:creationId xmlns:a16="http://schemas.microsoft.com/office/drawing/2014/main" id="{D8DB42C9-BD61-E69E-1997-C4A82CBA97D3}"/>
              </a:ext>
            </a:extLst>
          </p:cNvPr>
          <p:cNvGrpSpPr/>
          <p:nvPr/>
        </p:nvGrpSpPr>
        <p:grpSpPr>
          <a:xfrm>
            <a:off x="13023850" y="5807075"/>
            <a:ext cx="5298752" cy="2133599"/>
            <a:chOff x="12385744" y="6340476"/>
            <a:chExt cx="5298752" cy="2133599"/>
          </a:xfrm>
        </p:grpSpPr>
        <p:sp>
          <p:nvSpPr>
            <p:cNvPr id="3" name="Rectangle 2">
              <a:extLst>
                <a:ext uri="{FF2B5EF4-FFF2-40B4-BE49-F238E27FC236}">
                  <a16:creationId xmlns:a16="http://schemas.microsoft.com/office/drawing/2014/main" id="{0596E0AC-0317-CF3F-C721-6D092A42A96C}"/>
                </a:ext>
              </a:extLst>
            </p:cNvPr>
            <p:cNvSpPr/>
            <p:nvPr/>
          </p:nvSpPr>
          <p:spPr>
            <a:xfrm>
              <a:off x="12385744" y="6340476"/>
              <a:ext cx="5298752" cy="2133599"/>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3F65CD02-FC36-0073-0C8E-B76F73EB0BE3}"/>
                </a:ext>
              </a:extLst>
            </p:cNvPr>
            <p:cNvSpPr txBox="1"/>
            <p:nvPr/>
          </p:nvSpPr>
          <p:spPr>
            <a:xfrm>
              <a:off x="12719051" y="6720305"/>
              <a:ext cx="4572000" cy="1384995"/>
            </a:xfrm>
            <a:prstGeom prst="rect">
              <a:avLst/>
            </a:prstGeom>
            <a:noFill/>
          </p:spPr>
          <p:txBody>
            <a:bodyPr wrap="square" rtlCol="0">
              <a:spAutoFit/>
            </a:bodyPr>
            <a:lstStyle/>
            <a:p>
              <a:r>
                <a:rPr lang="en-US" sz="2800" dirty="0">
                  <a:solidFill>
                    <a:schemeClr val="bg1"/>
                  </a:solidFill>
                </a:rPr>
                <a:t>Pre-built templates, models and samples to get you up and running quickly.</a:t>
              </a:r>
            </a:p>
          </p:txBody>
        </p:sp>
      </p:grpSp>
    </p:spTree>
    <p:extLst>
      <p:ext uri="{BB962C8B-B14F-4D97-AF65-F5344CB8AC3E}">
        <p14:creationId xmlns:p14="http://schemas.microsoft.com/office/powerpoint/2010/main" val="233352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1AA750-4A75-5802-D1BD-14F098EF2BE2}"/>
              </a:ext>
            </a:extLst>
          </p:cNvPr>
          <p:cNvSpPr>
            <a:spLocks noGrp="1"/>
          </p:cNvSpPr>
          <p:nvPr>
            <p:ph type="title"/>
          </p:nvPr>
        </p:nvSpPr>
        <p:spPr>
          <a:prstGeom prst="rect">
            <a:avLst/>
          </a:prstGeom>
        </p:spPr>
        <p:txBody>
          <a:bodyPr/>
          <a:lstStyle/>
          <a:p>
            <a:r>
              <a:rPr lang="en-US" dirty="0"/>
              <a:t>Exploring Practical AI Use Cases</a:t>
            </a:r>
          </a:p>
        </p:txBody>
      </p:sp>
    </p:spTree>
    <p:extLst>
      <p:ext uri="{BB962C8B-B14F-4D97-AF65-F5344CB8AC3E}">
        <p14:creationId xmlns:p14="http://schemas.microsoft.com/office/powerpoint/2010/main" val="202445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Integrating AI Technology into SAP Business Suite Apps</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dirty="0"/>
              <a:t>Between SAP BTP and hyperscaler connectivity services, there are many ways to connect SAP Business Suite systems with AI services:</a:t>
            </a:r>
          </a:p>
          <a:p>
            <a:pPr marL="342900" indent="-342900">
              <a:spcBef>
                <a:spcPts val="1200"/>
              </a:spcBef>
              <a:buFont typeface="Arial" panose="020B0604020202020204" pitchFamily="34" charset="0"/>
              <a:buChar char="•"/>
            </a:pPr>
            <a:r>
              <a:rPr lang="en-US" sz="2800" dirty="0"/>
              <a:t>(Anonymized) data can be synced via files, data transfer tools like SAP SLT, and web service calls.</a:t>
            </a:r>
          </a:p>
          <a:p>
            <a:pPr marL="342900" indent="-342900">
              <a:buFont typeface="Arial" panose="020B0604020202020204" pitchFamily="34" charset="0"/>
              <a:buChar char="•"/>
            </a:pPr>
            <a:r>
              <a:rPr lang="en-US" sz="2800" dirty="0"/>
              <a:t>Trained models can be consumed from ABAP code using REST API calls.</a:t>
            </a:r>
          </a:p>
          <a:p>
            <a:pPr>
              <a:spcBef>
                <a:spcPts val="1200"/>
              </a:spcBef>
            </a:pPr>
            <a:r>
              <a:rPr lang="en-US" sz="3200" dirty="0"/>
              <a:t>In many respects, the challenges with integration are more on the </a:t>
            </a:r>
            <a:r>
              <a:rPr lang="en-US" sz="3200" i="1" dirty="0"/>
              <a:t>functional</a:t>
            </a:r>
            <a:r>
              <a:rPr lang="en-US" sz="3200" dirty="0"/>
              <a:t> side when it comes to determining how to incorporating AI technology into process flows (either in the foreground or background).</a:t>
            </a:r>
          </a:p>
        </p:txBody>
      </p:sp>
    </p:spTree>
    <p:extLst>
      <p:ext uri="{BB962C8B-B14F-4D97-AF65-F5344CB8AC3E}">
        <p14:creationId xmlns:p14="http://schemas.microsoft.com/office/powerpoint/2010/main" val="156211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lication&#10;&#10;Description automatically generated with medium confidence">
            <a:extLst>
              <a:ext uri="{FF2B5EF4-FFF2-40B4-BE49-F238E27FC236}">
                <a16:creationId xmlns:a16="http://schemas.microsoft.com/office/drawing/2014/main" id="{70EBB248-CE1D-86E8-2EBC-039916F9E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9925" y="3368675"/>
            <a:ext cx="15117325" cy="7403793"/>
          </a:xfrm>
          <a:prstGeom prst="rect">
            <a:avLst/>
          </a:prstGeom>
        </p:spPr>
      </p:pic>
      <p:sp>
        <p:nvSpPr>
          <p:cNvPr id="4" name="Title 13">
            <a:extLst>
              <a:ext uri="{FF2B5EF4-FFF2-40B4-BE49-F238E27FC236}">
                <a16:creationId xmlns:a16="http://schemas.microsoft.com/office/drawing/2014/main" id="{9212AF59-5389-A2BD-FFB3-3A45A187A59F}"/>
              </a:ext>
            </a:extLst>
          </p:cNvPr>
          <p:cNvSpPr txBox="1">
            <a:spLocks/>
          </p:cNvSpPr>
          <p:nvPr/>
        </p:nvSpPr>
        <p:spPr>
          <a:xfrm>
            <a:off x="1136650" y="2073275"/>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Common AI Application Cases</a:t>
            </a:r>
          </a:p>
        </p:txBody>
      </p:sp>
    </p:spTree>
    <p:extLst>
      <p:ext uri="{BB962C8B-B14F-4D97-AF65-F5344CB8AC3E}">
        <p14:creationId xmlns:p14="http://schemas.microsoft.com/office/powerpoint/2010/main" val="349620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t>Use Case: Anomaly Detection</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Inspectors periodically inspect equipment in the field and record the results in measurement documents inside of SAP Enterprise Asset Management (formerly SAP PM)</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An ABAP program is built to export X years’ worth of measurement documents and corresponding equipment repair history data. The data is dumped to a flat file (e.g., CSV file) and exported out of SAP.</a:t>
            </a:r>
          </a:p>
          <a:p>
            <a:pPr marL="342900" indent="-342900">
              <a:buFont typeface="Arial" panose="020B0604020202020204" pitchFamily="34" charset="0"/>
              <a:buChar char="•"/>
            </a:pPr>
            <a:r>
              <a:rPr lang="en-US" sz="2800" dirty="0"/>
              <a:t>The historical data is used to train an anomaly detection model to identify situations where measurement point values reach/exceed a threshold that will lead to an eventual outage.</a:t>
            </a:r>
          </a:p>
          <a:p>
            <a:pPr marL="342900" indent="-342900">
              <a:buFont typeface="Arial" panose="020B0604020202020204" pitchFamily="34" charset="0"/>
              <a:buChar char="•"/>
            </a:pPr>
            <a:r>
              <a:rPr lang="en-US" sz="2800" dirty="0"/>
              <a:t>The trained model is published to a web services endpoint.</a:t>
            </a:r>
          </a:p>
          <a:p>
            <a:pPr marL="342900" indent="-342900">
              <a:buFont typeface="Arial" panose="020B0604020202020204" pitchFamily="34" charset="0"/>
              <a:buChar char="•"/>
            </a:pPr>
            <a:r>
              <a:rPr lang="en-US" sz="2800" dirty="0"/>
              <a:t>As new measurement documents are posted, a call is made to the web services endpoint to predict if a failure’s eminent and then respond accordingly.</a:t>
            </a:r>
          </a:p>
        </p:txBody>
      </p:sp>
    </p:spTree>
    <p:extLst>
      <p:ext uri="{BB962C8B-B14F-4D97-AF65-F5344CB8AC3E}">
        <p14:creationId xmlns:p14="http://schemas.microsoft.com/office/powerpoint/2010/main" val="307817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pic>
        <p:nvPicPr>
          <p:cNvPr id="6148" name="Picture 4">
            <a:extLst>
              <a:ext uri="{FF2B5EF4-FFF2-40B4-BE49-F238E27FC236}">
                <a16:creationId xmlns:a16="http://schemas.microsoft.com/office/drawing/2014/main" id="{92C84C7D-09AF-5B86-D2D8-209A1AD9D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835275"/>
            <a:ext cx="10088563" cy="784702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Anomaly Detection (Cont.)</a:t>
            </a:r>
          </a:p>
        </p:txBody>
      </p:sp>
      <p:grpSp>
        <p:nvGrpSpPr>
          <p:cNvPr id="3" name="Group 2">
            <a:extLst>
              <a:ext uri="{FF2B5EF4-FFF2-40B4-BE49-F238E27FC236}">
                <a16:creationId xmlns:a16="http://schemas.microsoft.com/office/drawing/2014/main" id="{C261C720-E9FF-5544-6530-66D4054DCF6B}"/>
              </a:ext>
            </a:extLst>
          </p:cNvPr>
          <p:cNvGrpSpPr/>
          <p:nvPr/>
        </p:nvGrpSpPr>
        <p:grpSpPr>
          <a:xfrm>
            <a:off x="13100050" y="7296668"/>
            <a:ext cx="5298752" cy="2133599"/>
            <a:chOff x="12385744" y="6340476"/>
            <a:chExt cx="5298752" cy="2133599"/>
          </a:xfrm>
        </p:grpSpPr>
        <p:sp>
          <p:nvSpPr>
            <p:cNvPr id="4" name="Rectangle 3">
              <a:extLst>
                <a:ext uri="{FF2B5EF4-FFF2-40B4-BE49-F238E27FC236}">
                  <a16:creationId xmlns:a16="http://schemas.microsoft.com/office/drawing/2014/main" id="{D4A78793-38A4-712A-3B2A-B39395708DAB}"/>
                </a:ext>
              </a:extLst>
            </p:cNvPr>
            <p:cNvSpPr/>
            <p:nvPr/>
          </p:nvSpPr>
          <p:spPr>
            <a:xfrm>
              <a:off x="12385744" y="6340476"/>
              <a:ext cx="5298752" cy="2133599"/>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id="{F5935241-CFEE-15FF-63A6-08DA5C542CDA}"/>
                </a:ext>
              </a:extLst>
            </p:cNvPr>
            <p:cNvSpPr txBox="1"/>
            <p:nvPr/>
          </p:nvSpPr>
          <p:spPr>
            <a:xfrm>
              <a:off x="12719051" y="6720305"/>
              <a:ext cx="4572000" cy="1384995"/>
            </a:xfrm>
            <a:prstGeom prst="rect">
              <a:avLst/>
            </a:prstGeom>
            <a:noFill/>
          </p:spPr>
          <p:txBody>
            <a:bodyPr wrap="square" rtlCol="0">
              <a:spAutoFit/>
            </a:bodyPr>
            <a:lstStyle/>
            <a:p>
              <a:r>
                <a:rPr lang="en-US" sz="2800" dirty="0">
                  <a:solidFill>
                    <a:schemeClr val="bg1"/>
                  </a:solidFill>
                </a:rPr>
                <a:t>Anomaly detection models are built using Amazon </a:t>
              </a:r>
              <a:r>
                <a:rPr lang="en-US" sz="2800" dirty="0" err="1">
                  <a:solidFill>
                    <a:schemeClr val="bg1"/>
                  </a:solidFill>
                </a:rPr>
                <a:t>Sagemaker</a:t>
              </a:r>
              <a:endParaRPr lang="en-US" sz="2800" dirty="0">
                <a:solidFill>
                  <a:schemeClr val="bg1"/>
                </a:solidFill>
              </a:endParaRPr>
            </a:p>
          </p:txBody>
        </p:sp>
      </p:grpSp>
    </p:spTree>
    <p:extLst>
      <p:ext uri="{BB962C8B-B14F-4D97-AF65-F5344CB8AC3E}">
        <p14:creationId xmlns:p14="http://schemas.microsoft.com/office/powerpoint/2010/main" val="36925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Anomaly Detection (Cont.)</a:t>
            </a:r>
          </a:p>
        </p:txBody>
      </p:sp>
      <p:pic>
        <p:nvPicPr>
          <p:cNvPr id="6146" name="Picture 2">
            <a:extLst>
              <a:ext uri="{FF2B5EF4-FFF2-40B4-BE49-F238E27FC236}">
                <a16:creationId xmlns:a16="http://schemas.microsoft.com/office/drawing/2014/main" id="{E38F5829-CFD0-11F7-C977-7721738E4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368675"/>
            <a:ext cx="14164759" cy="7162800"/>
          </a:xfrm>
          <a:prstGeom prst="rect">
            <a:avLst/>
          </a:prstGeom>
          <a:noFill/>
          <a:ln>
            <a:solidFill>
              <a:srgbClr val="0C029F"/>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0CA4BD-C539-F21C-950B-FC8D3884EC4A}"/>
              </a:ext>
            </a:extLst>
          </p:cNvPr>
          <p:cNvSpPr/>
          <p:nvPr/>
        </p:nvSpPr>
        <p:spPr>
          <a:xfrm>
            <a:off x="14014450" y="6873875"/>
            <a:ext cx="5298752" cy="2895599"/>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400606E9-D29E-DBBF-E132-300658DA6171}"/>
              </a:ext>
            </a:extLst>
          </p:cNvPr>
          <p:cNvSpPr txBox="1"/>
          <p:nvPr/>
        </p:nvSpPr>
        <p:spPr>
          <a:xfrm>
            <a:off x="14377826" y="7198289"/>
            <a:ext cx="4572000" cy="2246769"/>
          </a:xfrm>
          <a:prstGeom prst="rect">
            <a:avLst/>
          </a:prstGeom>
          <a:noFill/>
        </p:spPr>
        <p:txBody>
          <a:bodyPr wrap="square" rtlCol="0">
            <a:spAutoFit/>
          </a:bodyPr>
          <a:lstStyle/>
          <a:p>
            <a:r>
              <a:rPr lang="en-US" sz="2800" dirty="0">
                <a:solidFill>
                  <a:schemeClr val="bg1"/>
                </a:solidFill>
              </a:rPr>
              <a:t>If anomalies are detected, an event is triggered to kick off an interface to create a service notification back in SAP</a:t>
            </a:r>
          </a:p>
        </p:txBody>
      </p:sp>
    </p:spTree>
    <p:extLst>
      <p:ext uri="{BB962C8B-B14F-4D97-AF65-F5344CB8AC3E}">
        <p14:creationId xmlns:p14="http://schemas.microsoft.com/office/powerpoint/2010/main" val="67440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t>Use Case: AI-Based Search</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You want to build a complex, AI-based search engine to make it easy for users to find what they’re looking for. Rather than going outside of SAP, you want to incorporate the advanced search capabilities directly into GUI transactions, etc.</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An ABAP program is built to export raw data about the object(s) you want to search on. For example, SAP materials, corresponding characteristic values, and custom Z-fields.</a:t>
            </a:r>
          </a:p>
          <a:p>
            <a:pPr marL="342900" indent="-342900">
              <a:spcBef>
                <a:spcPts val="600"/>
              </a:spcBef>
              <a:buFont typeface="Arial" panose="020B0604020202020204" pitchFamily="34" charset="0"/>
              <a:buChar char="•"/>
            </a:pPr>
            <a:r>
              <a:rPr lang="en-US" sz="2800" dirty="0"/>
              <a:t>The raw data is fed into the AI-based search service for indexing.</a:t>
            </a:r>
          </a:p>
          <a:p>
            <a:pPr marL="342900" indent="-342900">
              <a:spcBef>
                <a:spcPts val="600"/>
              </a:spcBef>
              <a:buFont typeface="Arial" panose="020B0604020202020204" pitchFamily="34" charset="0"/>
              <a:buChar char="•"/>
            </a:pPr>
            <a:r>
              <a:rPr lang="en-US" sz="2800" dirty="0"/>
              <a:t>The search index is published and made accessible via a REST API.</a:t>
            </a:r>
          </a:p>
          <a:p>
            <a:pPr marL="342900" indent="-342900">
              <a:spcBef>
                <a:spcPts val="600"/>
              </a:spcBef>
              <a:buFont typeface="Arial" panose="020B0604020202020204" pitchFamily="34" charset="0"/>
              <a:buChar char="•"/>
            </a:pPr>
            <a:r>
              <a:rPr lang="en-US" sz="2800" u="sng" dirty="0"/>
              <a:t>Optional</a:t>
            </a:r>
            <a:r>
              <a:rPr lang="en-US" sz="2800" dirty="0"/>
              <a:t>: The search API is enhanced with natural language processing capabilities of services like OpenAI.</a:t>
            </a:r>
          </a:p>
          <a:p>
            <a:pPr marL="342900" indent="-342900">
              <a:spcBef>
                <a:spcPts val="600"/>
              </a:spcBef>
              <a:buFont typeface="Arial" panose="020B0604020202020204" pitchFamily="34" charset="0"/>
              <a:buChar char="•"/>
            </a:pPr>
            <a:r>
              <a:rPr lang="en-US" sz="2800" dirty="0"/>
              <a:t>The search API is consumed from within SAP via search help exits and other enhancement points.</a:t>
            </a:r>
          </a:p>
        </p:txBody>
      </p:sp>
    </p:spTree>
    <p:extLst>
      <p:ext uri="{BB962C8B-B14F-4D97-AF65-F5344CB8AC3E}">
        <p14:creationId xmlns:p14="http://schemas.microsoft.com/office/powerpoint/2010/main" val="41970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7ACF3FA-7B69-3049-5EBE-3F74CB4A0523}"/>
              </a:ext>
            </a:extLst>
          </p:cNvPr>
          <p:cNvSpPr>
            <a:spLocks noGrp="1"/>
          </p:cNvSpPr>
          <p:nvPr>
            <p:ph type="body" sz="quarter" idx="10"/>
          </p:nvPr>
        </p:nvSpPr>
        <p:spPr/>
        <p:txBody>
          <a:bodyPr/>
          <a:lstStyle/>
          <a:p>
            <a:pPr marL="274320" indent="-274320">
              <a:buFont typeface="Arial" panose="020B0604020202020204" pitchFamily="34" charset="0"/>
              <a:buChar char="•"/>
            </a:pPr>
            <a:r>
              <a:rPr lang="en-US" dirty="0"/>
              <a:t>SAP BTP as a Digital On-Ramp to Modern AI Technologies</a:t>
            </a:r>
          </a:p>
          <a:p>
            <a:pPr marL="274320" indent="-274320">
              <a:buFont typeface="Arial" panose="020B0604020202020204" pitchFamily="34" charset="0"/>
              <a:buChar char="•"/>
            </a:pPr>
            <a:r>
              <a:rPr lang="en-US" dirty="0"/>
              <a:t>Extending the Reach of SAP BTP: Multi-Cloud Solutions</a:t>
            </a:r>
          </a:p>
          <a:p>
            <a:pPr marL="274320" indent="-274320">
              <a:buFont typeface="Arial" panose="020B0604020202020204" pitchFamily="34" charset="0"/>
              <a:buChar char="•"/>
            </a:pPr>
            <a:r>
              <a:rPr lang="en-US" dirty="0"/>
              <a:t>Exploring Practical AI Use Cases</a:t>
            </a:r>
          </a:p>
          <a:p>
            <a:pPr marL="274320" indent="-274320">
              <a:buFont typeface="Arial" panose="020B0604020202020204" pitchFamily="34" charset="0"/>
              <a:buChar char="•"/>
            </a:pPr>
            <a:r>
              <a:rPr lang="en-US" dirty="0"/>
              <a:t>Transforming User Experiences: Moving Beyond Forms Over Data</a:t>
            </a:r>
          </a:p>
          <a:p>
            <a:pPr marL="274320" indent="-274320">
              <a:buFont typeface="Arial" panose="020B0604020202020204" pitchFamily="34" charset="0"/>
              <a:buChar char="•"/>
            </a:pPr>
            <a:r>
              <a:rPr lang="en-US" dirty="0"/>
              <a:t>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AI-Based Search (Cont.)</a:t>
            </a:r>
          </a:p>
        </p:txBody>
      </p:sp>
      <p:pic>
        <p:nvPicPr>
          <p:cNvPr id="2" name="Picture 1" descr="A screenshot of a computer&#10;&#10;Description automatically generated with medium confidence">
            <a:extLst>
              <a:ext uri="{FF2B5EF4-FFF2-40B4-BE49-F238E27FC236}">
                <a16:creationId xmlns:a16="http://schemas.microsoft.com/office/drawing/2014/main" id="{9F39F1B2-E95E-0120-2E7D-BD21FD7C5BFD}"/>
              </a:ext>
            </a:extLst>
          </p:cNvPr>
          <p:cNvPicPr>
            <a:picLocks noChangeAspect="1"/>
          </p:cNvPicPr>
          <p:nvPr/>
        </p:nvPicPr>
        <p:blipFill>
          <a:blip r:embed="rId2"/>
          <a:stretch>
            <a:fillRect/>
          </a:stretch>
        </p:blipFill>
        <p:spPr>
          <a:xfrm>
            <a:off x="2272282" y="3140075"/>
            <a:ext cx="15559536" cy="7398178"/>
          </a:xfrm>
          <a:prstGeom prst="rect">
            <a:avLst/>
          </a:prstGeom>
        </p:spPr>
      </p:pic>
    </p:spTree>
    <p:extLst>
      <p:ext uri="{BB962C8B-B14F-4D97-AF65-F5344CB8AC3E}">
        <p14:creationId xmlns:p14="http://schemas.microsoft.com/office/powerpoint/2010/main" val="230722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AI-Based Search (Cont.)</a:t>
            </a:r>
          </a:p>
        </p:txBody>
      </p:sp>
      <p:pic>
        <p:nvPicPr>
          <p:cNvPr id="3" name="Picture 2">
            <a:extLst>
              <a:ext uri="{FF2B5EF4-FFF2-40B4-BE49-F238E27FC236}">
                <a16:creationId xmlns:a16="http://schemas.microsoft.com/office/drawing/2014/main" id="{F4F1CA43-92F7-F3FB-0A7D-9B4F5341C469}"/>
              </a:ext>
            </a:extLst>
          </p:cNvPr>
          <p:cNvPicPr>
            <a:picLocks noChangeAspect="1"/>
          </p:cNvPicPr>
          <p:nvPr/>
        </p:nvPicPr>
        <p:blipFill>
          <a:blip r:embed="rId2"/>
          <a:stretch>
            <a:fillRect/>
          </a:stretch>
        </p:blipFill>
        <p:spPr>
          <a:xfrm>
            <a:off x="1193500" y="3368675"/>
            <a:ext cx="13487400" cy="7141589"/>
          </a:xfrm>
          <a:prstGeom prst="rect">
            <a:avLst/>
          </a:prstGeom>
          <a:ln>
            <a:solidFill>
              <a:srgbClr val="002060"/>
            </a:solidFill>
          </a:ln>
        </p:spPr>
      </p:pic>
      <p:grpSp>
        <p:nvGrpSpPr>
          <p:cNvPr id="4" name="Group 3">
            <a:extLst>
              <a:ext uri="{FF2B5EF4-FFF2-40B4-BE49-F238E27FC236}">
                <a16:creationId xmlns:a16="http://schemas.microsoft.com/office/drawing/2014/main" id="{6C3754FB-7315-C913-A6CE-4DEBD3DAD729}"/>
              </a:ext>
            </a:extLst>
          </p:cNvPr>
          <p:cNvGrpSpPr/>
          <p:nvPr/>
        </p:nvGrpSpPr>
        <p:grpSpPr>
          <a:xfrm>
            <a:off x="13957162" y="7788275"/>
            <a:ext cx="5298752" cy="2133599"/>
            <a:chOff x="12385744" y="6340476"/>
            <a:chExt cx="5298752" cy="2133599"/>
          </a:xfrm>
        </p:grpSpPr>
        <p:sp>
          <p:nvSpPr>
            <p:cNvPr id="5" name="Rectangle 4">
              <a:extLst>
                <a:ext uri="{FF2B5EF4-FFF2-40B4-BE49-F238E27FC236}">
                  <a16:creationId xmlns:a16="http://schemas.microsoft.com/office/drawing/2014/main" id="{4D55D471-FAC5-BADD-262D-3F9A57FE6A91}"/>
                </a:ext>
              </a:extLst>
            </p:cNvPr>
            <p:cNvSpPr/>
            <p:nvPr/>
          </p:nvSpPr>
          <p:spPr>
            <a:xfrm>
              <a:off x="12385744" y="6340476"/>
              <a:ext cx="5298752" cy="2133599"/>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6" name="TextBox 5">
              <a:extLst>
                <a:ext uri="{FF2B5EF4-FFF2-40B4-BE49-F238E27FC236}">
                  <a16:creationId xmlns:a16="http://schemas.microsoft.com/office/drawing/2014/main" id="{D521F1EA-7CE6-0E31-9A37-C7CE41FDC722}"/>
                </a:ext>
              </a:extLst>
            </p:cNvPr>
            <p:cNvSpPr txBox="1"/>
            <p:nvPr/>
          </p:nvSpPr>
          <p:spPr>
            <a:xfrm>
              <a:off x="12719051" y="6720305"/>
              <a:ext cx="4572000" cy="1384995"/>
            </a:xfrm>
            <a:prstGeom prst="rect">
              <a:avLst/>
            </a:prstGeom>
            <a:noFill/>
          </p:spPr>
          <p:txBody>
            <a:bodyPr wrap="square" rtlCol="0">
              <a:spAutoFit/>
            </a:bodyPr>
            <a:lstStyle/>
            <a:p>
              <a:r>
                <a:rPr lang="en-US" sz="2800" dirty="0">
                  <a:solidFill>
                    <a:schemeClr val="bg1"/>
                  </a:solidFill>
                </a:rPr>
                <a:t>Models can be consumed directly from SAP GUI, Web Dynpro, or Fiori apps</a:t>
              </a:r>
            </a:p>
          </p:txBody>
        </p:sp>
      </p:grpSp>
    </p:spTree>
    <p:extLst>
      <p:ext uri="{BB962C8B-B14F-4D97-AF65-F5344CB8AC3E}">
        <p14:creationId xmlns:p14="http://schemas.microsoft.com/office/powerpoint/2010/main" val="213441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t>Use Case: Text Processing with Generative AI</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You have transactional documents such as customer service orders or contracts that contain lots of detail. You want to generate a summary of that document so that key stakeholders can get up to speed fast.</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The target transaction(s) are enhanced with custom buttons to initiate a summarization request.</a:t>
            </a:r>
          </a:p>
          <a:p>
            <a:pPr marL="342900" indent="-342900">
              <a:spcBef>
                <a:spcPts val="600"/>
              </a:spcBef>
              <a:buFont typeface="Arial" panose="020B0604020202020204" pitchFamily="34" charset="0"/>
              <a:buChar char="•"/>
            </a:pPr>
            <a:r>
              <a:rPr lang="en-US" sz="2800" dirty="0"/>
              <a:t>Whenever a user clicks the button, data from the selected document is gathered and sent to a web service endpoint to summarize the text.</a:t>
            </a:r>
          </a:p>
          <a:p>
            <a:pPr marL="342900" indent="-342900">
              <a:spcBef>
                <a:spcPts val="600"/>
              </a:spcBef>
              <a:buFont typeface="Arial" panose="020B0604020202020204" pitchFamily="34" charset="0"/>
              <a:buChar char="•"/>
            </a:pPr>
            <a:r>
              <a:rPr lang="en-US" sz="2800" dirty="0"/>
              <a:t>The results of the web service are then copied into the long text description of the document or perhaps an attachment.</a:t>
            </a:r>
          </a:p>
        </p:txBody>
      </p:sp>
    </p:spTree>
    <p:extLst>
      <p:ext uri="{BB962C8B-B14F-4D97-AF65-F5344CB8AC3E}">
        <p14:creationId xmlns:p14="http://schemas.microsoft.com/office/powerpoint/2010/main" val="342522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Text Processing with Generative AI (Cont.)</a:t>
            </a:r>
          </a:p>
        </p:txBody>
      </p:sp>
      <p:pic>
        <p:nvPicPr>
          <p:cNvPr id="8" name="Picture 7">
            <a:extLst>
              <a:ext uri="{FF2B5EF4-FFF2-40B4-BE49-F238E27FC236}">
                <a16:creationId xmlns:a16="http://schemas.microsoft.com/office/drawing/2014/main" id="{D74238AC-BB27-907B-A4D2-58F740039772}"/>
              </a:ext>
            </a:extLst>
          </p:cNvPr>
          <p:cNvPicPr>
            <a:picLocks noChangeAspect="1"/>
          </p:cNvPicPr>
          <p:nvPr/>
        </p:nvPicPr>
        <p:blipFill>
          <a:blip r:embed="rId2"/>
          <a:stretch>
            <a:fillRect/>
          </a:stretch>
        </p:blipFill>
        <p:spPr>
          <a:xfrm>
            <a:off x="1193501" y="3226585"/>
            <a:ext cx="9772950" cy="7304890"/>
          </a:xfrm>
          <a:prstGeom prst="rect">
            <a:avLst/>
          </a:prstGeom>
          <a:ln>
            <a:solidFill>
              <a:srgbClr val="0C029F"/>
            </a:solidFill>
          </a:ln>
        </p:spPr>
      </p:pic>
      <p:sp>
        <p:nvSpPr>
          <p:cNvPr id="6" name="Rounded Rectangle 21">
            <a:extLst>
              <a:ext uri="{FF2B5EF4-FFF2-40B4-BE49-F238E27FC236}">
                <a16:creationId xmlns:a16="http://schemas.microsoft.com/office/drawing/2014/main" id="{9A551A96-617A-A69A-C602-C8077CFD00C5}"/>
              </a:ext>
            </a:extLst>
          </p:cNvPr>
          <p:cNvSpPr/>
          <p:nvPr/>
        </p:nvSpPr>
        <p:spPr>
          <a:xfrm>
            <a:off x="12080945" y="5289045"/>
            <a:ext cx="5350320" cy="3888655"/>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DE" sz="1600" dirty="0">
              <a:solidFill>
                <a:srgbClr val="5A5A5A"/>
              </a:solidFill>
            </a:endParaRPr>
          </a:p>
        </p:txBody>
      </p:sp>
      <p:pic>
        <p:nvPicPr>
          <p:cNvPr id="5" name="Picture 12" descr="OpenAI Logo PNG With Transparent Background">
            <a:extLst>
              <a:ext uri="{FF2B5EF4-FFF2-40B4-BE49-F238E27FC236}">
                <a16:creationId xmlns:a16="http://schemas.microsoft.com/office/drawing/2014/main" id="{9A3C6415-743B-EA46-37EC-0D0E0BCDB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4227" y="5494013"/>
            <a:ext cx="1763756" cy="47915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5A81021-964F-A2C4-CA22-70A426BF2BA8}"/>
              </a:ext>
            </a:extLst>
          </p:cNvPr>
          <p:cNvCxnSpPr>
            <a:cxnSpLocks/>
          </p:cNvCxnSpPr>
          <p:nvPr/>
        </p:nvCxnSpPr>
        <p:spPr>
          <a:xfrm>
            <a:off x="4466117" y="4070855"/>
            <a:ext cx="8072027" cy="27574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7CA8E03-185F-0DFA-EF4E-0A1E0458FE99}"/>
              </a:ext>
            </a:extLst>
          </p:cNvPr>
          <p:cNvSpPr/>
          <p:nvPr/>
        </p:nvSpPr>
        <p:spPr>
          <a:xfrm>
            <a:off x="12538145" y="6480051"/>
            <a:ext cx="4419600" cy="1905000"/>
          </a:xfrm>
          <a:prstGeom prst="rect">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ChatGPT 4o</a:t>
            </a:r>
          </a:p>
        </p:txBody>
      </p:sp>
      <p:cxnSp>
        <p:nvCxnSpPr>
          <p:cNvPr id="17" name="Straight Arrow Connector 16">
            <a:extLst>
              <a:ext uri="{FF2B5EF4-FFF2-40B4-BE49-F238E27FC236}">
                <a16:creationId xmlns:a16="http://schemas.microsoft.com/office/drawing/2014/main" id="{78E7F4AF-7D9C-0BA2-5E44-81D031AD1660}"/>
              </a:ext>
            </a:extLst>
          </p:cNvPr>
          <p:cNvCxnSpPr>
            <a:cxnSpLocks/>
          </p:cNvCxnSpPr>
          <p:nvPr/>
        </p:nvCxnSpPr>
        <p:spPr>
          <a:xfrm flipH="1">
            <a:off x="10138942" y="7940675"/>
            <a:ext cx="2399202" cy="473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42DF98E-ABD9-EBD4-A6F8-5D4B6EF8A4F5}"/>
              </a:ext>
            </a:extLst>
          </p:cNvPr>
          <p:cNvGrpSpPr/>
          <p:nvPr/>
        </p:nvGrpSpPr>
        <p:grpSpPr>
          <a:xfrm>
            <a:off x="6158724" y="7318251"/>
            <a:ext cx="3948147" cy="2133599"/>
            <a:chOff x="14262400" y="2401843"/>
            <a:chExt cx="3948147" cy="2133599"/>
          </a:xfrm>
        </p:grpSpPr>
        <p:sp>
          <p:nvSpPr>
            <p:cNvPr id="21" name="Rectangle 20">
              <a:extLst>
                <a:ext uri="{FF2B5EF4-FFF2-40B4-BE49-F238E27FC236}">
                  <a16:creationId xmlns:a16="http://schemas.microsoft.com/office/drawing/2014/main" id="{74739DF0-C943-C042-F7B4-DF27A60BE16E}"/>
                </a:ext>
              </a:extLst>
            </p:cNvPr>
            <p:cNvSpPr/>
            <p:nvPr/>
          </p:nvSpPr>
          <p:spPr>
            <a:xfrm>
              <a:off x="14262400" y="2401843"/>
              <a:ext cx="3948147" cy="2133599"/>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22" name="TextBox 21">
              <a:extLst>
                <a:ext uri="{FF2B5EF4-FFF2-40B4-BE49-F238E27FC236}">
                  <a16:creationId xmlns:a16="http://schemas.microsoft.com/office/drawing/2014/main" id="{F5F7CCEB-09C0-A326-A287-83404C700DF9}"/>
                </a:ext>
              </a:extLst>
            </p:cNvPr>
            <p:cNvSpPr txBox="1"/>
            <p:nvPr/>
          </p:nvSpPr>
          <p:spPr>
            <a:xfrm>
              <a:off x="14421926" y="2589478"/>
              <a:ext cx="3629093" cy="1815882"/>
            </a:xfrm>
            <a:prstGeom prst="rect">
              <a:avLst/>
            </a:prstGeom>
            <a:noFill/>
          </p:spPr>
          <p:txBody>
            <a:bodyPr wrap="square" rtlCol="0">
              <a:spAutoFit/>
            </a:bodyPr>
            <a:lstStyle/>
            <a:p>
              <a:r>
                <a:rPr lang="en-US" sz="2800" dirty="0">
                  <a:solidFill>
                    <a:schemeClr val="bg1"/>
                  </a:solidFill>
                </a:rPr>
                <a:t>Service order summary loaded into long text or as an attachment</a:t>
              </a:r>
            </a:p>
          </p:txBody>
        </p:sp>
      </p:grpSp>
    </p:spTree>
    <p:extLst>
      <p:ext uri="{BB962C8B-B14F-4D97-AF65-F5344CB8AC3E}">
        <p14:creationId xmlns:p14="http://schemas.microsoft.com/office/powerpoint/2010/main" val="373903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t>Use Case: Language Translation</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You support a diverse base of users from multiple locales and need to translate incoming communications, etc.</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Write ABAP code to export data to blob storage or call a REST API.</a:t>
            </a:r>
          </a:p>
          <a:p>
            <a:pPr marL="342900" indent="-342900">
              <a:spcBef>
                <a:spcPts val="600"/>
              </a:spcBef>
              <a:buFont typeface="Arial" panose="020B0604020202020204" pitchFamily="34" charset="0"/>
              <a:buChar char="•"/>
            </a:pPr>
            <a:r>
              <a:rPr lang="en-US" sz="2800" dirty="0"/>
              <a:t>Tune the AI model to consider the user locale and other nuances.</a:t>
            </a:r>
          </a:p>
          <a:p>
            <a:pPr marL="342900" indent="-342900">
              <a:spcBef>
                <a:spcPts val="600"/>
              </a:spcBef>
              <a:buFont typeface="Arial" panose="020B0604020202020204" pitchFamily="34" charset="0"/>
              <a:buChar char="•"/>
            </a:pPr>
            <a:r>
              <a:rPr lang="en-US" sz="2800" dirty="0"/>
              <a:t>Retrieve the results and post language-specific long text updates.</a:t>
            </a:r>
          </a:p>
        </p:txBody>
      </p:sp>
    </p:spTree>
    <p:extLst>
      <p:ext uri="{BB962C8B-B14F-4D97-AF65-F5344CB8AC3E}">
        <p14:creationId xmlns:p14="http://schemas.microsoft.com/office/powerpoint/2010/main" val="281345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Language Translation (Cont.)</a:t>
            </a:r>
          </a:p>
        </p:txBody>
      </p:sp>
      <p:pic>
        <p:nvPicPr>
          <p:cNvPr id="5124" name="Picture 4">
            <a:extLst>
              <a:ext uri="{FF2B5EF4-FFF2-40B4-BE49-F238E27FC236}">
                <a16:creationId xmlns:a16="http://schemas.microsoft.com/office/drawing/2014/main" id="{E377C661-49CE-F67C-862F-6423B2E0A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303" y="3825875"/>
            <a:ext cx="13947068" cy="610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6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t>Use Case: </a:t>
            </a:r>
            <a:r>
              <a:rPr lang="en-US" sz="4000" dirty="0">
                <a:solidFill>
                  <a:srgbClr val="10069F"/>
                </a:solidFill>
              </a:rPr>
              <a:t>Low-Code Document Scanning</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You need to scan invoices or other physical documents and then load the data into SAP.</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You use a low-code modeling service like the </a:t>
            </a:r>
            <a:r>
              <a:rPr lang="en-US" sz="2800" dirty="0">
                <a:hlinkClick r:id="rId2"/>
              </a:rPr>
              <a:t>Document Information Extraction</a:t>
            </a:r>
            <a:r>
              <a:rPr lang="en-US" sz="2800" dirty="0"/>
              <a:t> service in SAP BTP or Microsoft’s </a:t>
            </a:r>
            <a:r>
              <a:rPr lang="en-US" sz="2800" dirty="0">
                <a:hlinkClick r:id="rId3"/>
              </a:rPr>
              <a:t>AI Builder</a:t>
            </a:r>
            <a:r>
              <a:rPr lang="en-US" sz="2800" dirty="0"/>
              <a:t> tool to train a model using previous documents (e.g., stored as attachments in SAP).</a:t>
            </a:r>
          </a:p>
          <a:p>
            <a:pPr marL="342900" indent="-342900">
              <a:spcBef>
                <a:spcPts val="1200"/>
              </a:spcBef>
              <a:buFont typeface="Arial" panose="020B0604020202020204" pitchFamily="34" charset="0"/>
              <a:buChar char="•"/>
            </a:pPr>
            <a:r>
              <a:rPr lang="en-US" sz="2800" dirty="0"/>
              <a:t>You build and publish a REST API around the trained AI model.</a:t>
            </a:r>
          </a:p>
          <a:p>
            <a:pPr marL="342900" indent="-342900">
              <a:spcBef>
                <a:spcPts val="1200"/>
              </a:spcBef>
              <a:buFont typeface="Arial" panose="020B0604020202020204" pitchFamily="34" charset="0"/>
              <a:buChar char="•"/>
            </a:pPr>
            <a:r>
              <a:rPr lang="en-US" sz="2800" dirty="0"/>
              <a:t>You integrate the REST API into new or pre-existing SAP transactions to enable users to upload documents, extract the data, and post it to SAP in one go (e.g., using a BAPI call).</a:t>
            </a:r>
          </a:p>
        </p:txBody>
      </p:sp>
    </p:spTree>
    <p:extLst>
      <p:ext uri="{BB962C8B-B14F-4D97-AF65-F5344CB8AC3E}">
        <p14:creationId xmlns:p14="http://schemas.microsoft.com/office/powerpoint/2010/main" val="381208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pic>
        <p:nvPicPr>
          <p:cNvPr id="8" name="Picture 7" descr="Diagram&#10;&#10;Description automatically generated">
            <a:extLst>
              <a:ext uri="{FF2B5EF4-FFF2-40B4-BE49-F238E27FC236}">
                <a16:creationId xmlns:a16="http://schemas.microsoft.com/office/drawing/2014/main" id="{AE1D1859-8C00-B382-4413-8F6783B6D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450" y="5494081"/>
            <a:ext cx="12719050" cy="7154466"/>
          </a:xfrm>
          <a:prstGeom prst="rect">
            <a:avLst/>
          </a:prstGeom>
        </p:spPr>
      </p:pic>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Low-Code Document Scanning (Cont.)</a:t>
            </a:r>
          </a:p>
        </p:txBody>
      </p:sp>
      <p:pic>
        <p:nvPicPr>
          <p:cNvPr id="3074" name="Picture 2">
            <a:extLst>
              <a:ext uri="{FF2B5EF4-FFF2-40B4-BE49-F238E27FC236}">
                <a16:creationId xmlns:a16="http://schemas.microsoft.com/office/drawing/2014/main" id="{82842085-2C05-7F52-9CB5-F9C3797C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500" y="3368675"/>
            <a:ext cx="733425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5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sz="4000" dirty="0">
                <a:solidFill>
                  <a:srgbClr val="10069F"/>
                </a:solidFill>
              </a:rPr>
              <a:t>Use Case: SAP Integration with Microsoft Copilot</a:t>
            </a:r>
            <a:endParaRPr lang="en-US" dirty="0">
              <a:latin typeface="+mj-lt"/>
            </a:endParaRP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u="sng" dirty="0"/>
              <a:t>Scenario</a:t>
            </a:r>
            <a:r>
              <a:rPr lang="en-US" sz="3200" dirty="0"/>
              <a:t>: You want to incorporate SAP data and/or actions into custom chatbots built using Microsoft Copilot Studio.</a:t>
            </a:r>
          </a:p>
          <a:p>
            <a:r>
              <a:rPr lang="en-US" sz="3200" u="sng" dirty="0"/>
              <a:t>Approach</a:t>
            </a:r>
            <a:r>
              <a:rPr lang="en-US" sz="3200" dirty="0"/>
              <a:t>:</a:t>
            </a:r>
            <a:endParaRPr lang="en-US" sz="3600" dirty="0"/>
          </a:p>
          <a:p>
            <a:pPr marL="342900" indent="-342900">
              <a:spcBef>
                <a:spcPts val="1200"/>
              </a:spcBef>
              <a:buFont typeface="Arial" panose="020B0604020202020204" pitchFamily="34" charset="0"/>
              <a:buChar char="•"/>
            </a:pPr>
            <a:r>
              <a:rPr lang="en-US" sz="2800" dirty="0"/>
              <a:t>You use Microsoft’s standard connectors to create custom plugin actions in Copilot Studio that connect to SAP using RFM or OData services.</a:t>
            </a:r>
          </a:p>
          <a:p>
            <a:pPr marL="342900" indent="-342900">
              <a:spcBef>
                <a:spcPts val="600"/>
              </a:spcBef>
              <a:buFont typeface="Arial" panose="020B0604020202020204" pitchFamily="34" charset="0"/>
              <a:buChar char="•"/>
            </a:pPr>
            <a:r>
              <a:rPr lang="en-US" sz="2800" dirty="0"/>
              <a:t>The built-in natural language processing capabilities of Copilot integrate these actions into the conversation flow.</a:t>
            </a:r>
          </a:p>
        </p:txBody>
      </p:sp>
    </p:spTree>
    <p:extLst>
      <p:ext uri="{BB962C8B-B14F-4D97-AF65-F5344CB8AC3E}">
        <p14:creationId xmlns:p14="http://schemas.microsoft.com/office/powerpoint/2010/main" val="3149463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SAP Integration with Microsoft Copilot (Cont.)</a:t>
            </a:r>
          </a:p>
        </p:txBody>
      </p:sp>
      <p:pic>
        <p:nvPicPr>
          <p:cNvPr id="5" name="Picture 4" descr="Diagram&#10;&#10;Description automatically generated with low confidence">
            <a:extLst>
              <a:ext uri="{FF2B5EF4-FFF2-40B4-BE49-F238E27FC236}">
                <a16:creationId xmlns:a16="http://schemas.microsoft.com/office/drawing/2014/main" id="{BFF99D6E-7BF0-FD76-104F-EC2574781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765" y="3216275"/>
            <a:ext cx="12170569" cy="7767617"/>
          </a:xfrm>
          <a:prstGeom prst="rect">
            <a:avLst/>
          </a:prstGeom>
        </p:spPr>
      </p:pic>
    </p:spTree>
    <p:extLst>
      <p:ext uri="{BB962C8B-B14F-4D97-AF65-F5344CB8AC3E}">
        <p14:creationId xmlns:p14="http://schemas.microsoft.com/office/powerpoint/2010/main" val="423967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1AA750-4A75-5802-D1BD-14F098EF2BE2}"/>
              </a:ext>
            </a:extLst>
          </p:cNvPr>
          <p:cNvSpPr>
            <a:spLocks noGrp="1"/>
          </p:cNvSpPr>
          <p:nvPr>
            <p:ph type="title"/>
          </p:nvPr>
        </p:nvSpPr>
        <p:spPr>
          <a:prstGeom prst="rect">
            <a:avLst/>
          </a:prstGeom>
        </p:spPr>
        <p:txBody>
          <a:bodyPr/>
          <a:lstStyle/>
          <a:p>
            <a:r>
              <a:rPr lang="en-US" dirty="0"/>
              <a:t>SAP BTP as a Digital On-Ramp to Modern AI Technologies</a:t>
            </a:r>
          </a:p>
        </p:txBody>
      </p:sp>
    </p:spTree>
    <p:extLst>
      <p:ext uri="{BB962C8B-B14F-4D97-AF65-F5344CB8AC3E}">
        <p14:creationId xmlns:p14="http://schemas.microsoft.com/office/powerpoint/2010/main" val="3102286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Use Case: SAP Integration with Microsoft Copilot (Cont.)</a:t>
            </a:r>
          </a:p>
        </p:txBody>
      </p:sp>
      <p:pic>
        <p:nvPicPr>
          <p:cNvPr id="3" name="Picture 2">
            <a:extLst>
              <a:ext uri="{FF2B5EF4-FFF2-40B4-BE49-F238E27FC236}">
                <a16:creationId xmlns:a16="http://schemas.microsoft.com/office/drawing/2014/main" id="{9D583A8E-23B6-2E6F-D3D6-CAB654E872EB}"/>
              </a:ext>
            </a:extLst>
          </p:cNvPr>
          <p:cNvPicPr>
            <a:picLocks noChangeAspect="1"/>
          </p:cNvPicPr>
          <p:nvPr/>
        </p:nvPicPr>
        <p:blipFill>
          <a:blip r:embed="rId2"/>
          <a:stretch>
            <a:fillRect/>
          </a:stretch>
        </p:blipFill>
        <p:spPr>
          <a:xfrm>
            <a:off x="2307073" y="3368675"/>
            <a:ext cx="15489953" cy="7349660"/>
          </a:xfrm>
          <a:prstGeom prst="rect">
            <a:avLst/>
          </a:prstGeom>
          <a:ln>
            <a:solidFill>
              <a:srgbClr val="0C029F"/>
            </a:solidFill>
          </a:ln>
        </p:spPr>
      </p:pic>
      <p:sp>
        <p:nvSpPr>
          <p:cNvPr id="4" name="Rectangle 3">
            <a:extLst>
              <a:ext uri="{FF2B5EF4-FFF2-40B4-BE49-F238E27FC236}">
                <a16:creationId xmlns:a16="http://schemas.microsoft.com/office/drawing/2014/main" id="{798A8FEC-9A69-25B9-0428-2CD133555608}"/>
              </a:ext>
            </a:extLst>
          </p:cNvPr>
          <p:cNvSpPr/>
          <p:nvPr/>
        </p:nvSpPr>
        <p:spPr>
          <a:xfrm>
            <a:off x="6775450" y="4664075"/>
            <a:ext cx="6553200" cy="5334000"/>
          </a:xfrm>
          <a:prstGeom prst="rect">
            <a:avLst/>
          </a:prstGeom>
          <a:noFill/>
          <a:ln w="38100">
            <a:solidFill>
              <a:srgbClr val="0C02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791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1AA750-4A75-5802-D1BD-14F098EF2BE2}"/>
              </a:ext>
            </a:extLst>
          </p:cNvPr>
          <p:cNvSpPr>
            <a:spLocks noGrp="1"/>
          </p:cNvSpPr>
          <p:nvPr>
            <p:ph type="title"/>
          </p:nvPr>
        </p:nvSpPr>
        <p:spPr>
          <a:prstGeom prst="rect">
            <a:avLst/>
          </a:prstGeom>
        </p:spPr>
        <p:txBody>
          <a:bodyPr/>
          <a:lstStyle/>
          <a:p>
            <a:r>
              <a:rPr lang="en-US" dirty="0"/>
              <a:t>Transforming User Experiences: </a:t>
            </a:r>
            <a:br>
              <a:rPr lang="en-US" dirty="0"/>
            </a:br>
            <a:r>
              <a:rPr lang="en-US" dirty="0"/>
              <a:t>Moving Beyond Forms Over Data</a:t>
            </a:r>
          </a:p>
        </p:txBody>
      </p:sp>
    </p:spTree>
    <p:extLst>
      <p:ext uri="{BB962C8B-B14F-4D97-AF65-F5344CB8AC3E}">
        <p14:creationId xmlns:p14="http://schemas.microsoft.com/office/powerpoint/2010/main" val="412621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Moving Beyond Forms Over Data</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pPr marL="457200" indent="-457200">
              <a:buFont typeface="Arial" panose="020B0604020202020204" pitchFamily="34" charset="0"/>
              <a:buChar char="•"/>
            </a:pPr>
            <a:r>
              <a:rPr lang="en-US" sz="3200" dirty="0"/>
              <a:t>As we’ve seen, there are many ways to surgically infuse AI functionality into even the oldest of SAP systems.</a:t>
            </a:r>
          </a:p>
          <a:p>
            <a:pPr marL="457200" indent="-457200">
              <a:buFont typeface="Arial" panose="020B0604020202020204" pitchFamily="34" charset="0"/>
              <a:buChar char="•"/>
            </a:pPr>
            <a:r>
              <a:rPr lang="en-US" sz="3200" dirty="0"/>
              <a:t>While this approach can lead to some quick wins, there are greater opportunities to push the envelope with innovation.</a:t>
            </a:r>
          </a:p>
          <a:p>
            <a:pPr marL="457200" indent="-457200">
              <a:buFont typeface="Arial" panose="020B0604020202020204" pitchFamily="34" charset="0"/>
              <a:buChar char="•"/>
            </a:pPr>
            <a:r>
              <a:rPr lang="en-US" sz="3200" dirty="0"/>
              <a:t>Instead of just focusing on small transactional enhancements, it’s important to think about ways that AI could holistically transform process flows.</a:t>
            </a:r>
          </a:p>
        </p:txBody>
      </p:sp>
      <p:sp>
        <p:nvSpPr>
          <p:cNvPr id="3" name="Rectangle 2">
            <a:extLst>
              <a:ext uri="{FF2B5EF4-FFF2-40B4-BE49-F238E27FC236}">
                <a16:creationId xmlns:a16="http://schemas.microsoft.com/office/drawing/2014/main" id="{6589CAFA-F98F-0CB1-795C-9B411B1F9FF8}"/>
              </a:ext>
            </a:extLst>
          </p:cNvPr>
          <p:cNvSpPr/>
          <p:nvPr/>
        </p:nvSpPr>
        <p:spPr>
          <a:xfrm>
            <a:off x="1593850" y="8110937"/>
            <a:ext cx="9341501" cy="1764961"/>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548C270B-0158-BC55-277C-3AE5DE485C1D}"/>
              </a:ext>
            </a:extLst>
          </p:cNvPr>
          <p:cNvSpPr txBox="1"/>
          <p:nvPr/>
        </p:nvSpPr>
        <p:spPr>
          <a:xfrm>
            <a:off x="3221108" y="8731807"/>
            <a:ext cx="6781800" cy="523220"/>
          </a:xfrm>
          <a:prstGeom prst="rect">
            <a:avLst/>
          </a:prstGeom>
          <a:noFill/>
        </p:spPr>
        <p:txBody>
          <a:bodyPr wrap="square" rtlCol="0">
            <a:spAutoFit/>
          </a:bodyPr>
          <a:lstStyle/>
          <a:p>
            <a:r>
              <a:rPr lang="en-US" sz="2800" dirty="0">
                <a:solidFill>
                  <a:schemeClr val="bg1"/>
                </a:solidFill>
              </a:rPr>
              <a:t>Sometimes the best app is no app at all.</a:t>
            </a:r>
          </a:p>
        </p:txBody>
      </p:sp>
      <p:pic>
        <p:nvPicPr>
          <p:cNvPr id="5" name="Graphic 4" descr="Lights On outline">
            <a:extLst>
              <a:ext uri="{FF2B5EF4-FFF2-40B4-BE49-F238E27FC236}">
                <a16:creationId xmlns:a16="http://schemas.microsoft.com/office/drawing/2014/main" id="{F95678C1-FFEE-3F59-D6EF-F1A8F06816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7759" y="8397875"/>
            <a:ext cx="1191086" cy="1191086"/>
          </a:xfrm>
          <a:prstGeom prst="rect">
            <a:avLst/>
          </a:prstGeom>
        </p:spPr>
      </p:pic>
    </p:spTree>
    <p:extLst>
      <p:ext uri="{BB962C8B-B14F-4D97-AF65-F5344CB8AC3E}">
        <p14:creationId xmlns:p14="http://schemas.microsoft.com/office/powerpoint/2010/main" val="924369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Thinking Holistically About AI Transformations</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a:xfrm>
            <a:off x="1382712" y="3902075"/>
            <a:ext cx="17338675" cy="5544348"/>
          </a:xfrm>
        </p:spPr>
        <p:txBody>
          <a:bodyPr/>
          <a:lstStyle/>
          <a:p>
            <a:pPr marL="457200" indent="-457200">
              <a:buFont typeface="Arial" panose="020B0604020202020204" pitchFamily="34" charset="0"/>
              <a:buChar char="•"/>
            </a:pPr>
            <a:r>
              <a:rPr lang="en-US" sz="3200" dirty="0"/>
              <a:t>Event Handlers / Workflows:</a:t>
            </a:r>
          </a:p>
          <a:p>
            <a:pPr marL="1188720" lvl="1">
              <a:buFont typeface="Arial" panose="020B0604020202020204" pitchFamily="34" charset="0"/>
              <a:buChar char="•"/>
            </a:pPr>
            <a:r>
              <a:rPr lang="en-US" sz="3200" dirty="0"/>
              <a:t>As transaction events occur, use AI models to analyze the results (e.g., anomaly detection) and predict/determine if follow-on actions are required.</a:t>
            </a:r>
          </a:p>
          <a:p>
            <a:pPr marL="1188720" lvl="1">
              <a:buFont typeface="Arial" panose="020B0604020202020204" pitchFamily="34" charset="0"/>
              <a:buChar char="•"/>
            </a:pPr>
            <a:r>
              <a:rPr lang="en-US" sz="3200" u="sng" dirty="0"/>
              <a:t>Push vs. Pull</a:t>
            </a:r>
            <a:r>
              <a:rPr lang="en-US" sz="3200" dirty="0"/>
              <a:t>: Proactively deliver work into the hands of the right people at the right time.</a:t>
            </a:r>
          </a:p>
          <a:p>
            <a:pPr marL="457200" indent="-457200">
              <a:buFont typeface="Arial" panose="020B0604020202020204" pitchFamily="34" charset="0"/>
              <a:buChar char="•"/>
            </a:pPr>
            <a:r>
              <a:rPr lang="en-US" sz="3200" dirty="0"/>
              <a:t>Reasoning &amp; Context:</a:t>
            </a:r>
          </a:p>
          <a:p>
            <a:pPr marL="1188720" lvl="1">
              <a:buFont typeface="Arial" panose="020B0604020202020204" pitchFamily="34" charset="0"/>
              <a:buChar char="•"/>
            </a:pPr>
            <a:r>
              <a:rPr lang="en-US" sz="3200" dirty="0"/>
              <a:t>Before bringing a human being into the process, use reasoning and context to determine if we have enough data to process a request automatically.</a:t>
            </a:r>
          </a:p>
          <a:p>
            <a:pPr marL="1188720" lvl="1">
              <a:buFont typeface="Arial" panose="020B0604020202020204" pitchFamily="34" charset="0"/>
              <a:buChar char="•"/>
            </a:pPr>
            <a:r>
              <a:rPr lang="en-US" sz="3200" dirty="0"/>
              <a:t>Use entity detection to dynamically determine process context.</a:t>
            </a:r>
          </a:p>
          <a:p>
            <a:pPr marL="1188720" lvl="1">
              <a:buFont typeface="Arial" panose="020B0604020202020204" pitchFamily="34" charset="0"/>
              <a:buChar char="•"/>
            </a:pPr>
            <a:r>
              <a:rPr lang="en-US" sz="3200" dirty="0"/>
              <a:t>Use “document cracking” techniques to fetch data from semi-structured or unstructured data sources.</a:t>
            </a:r>
          </a:p>
        </p:txBody>
      </p:sp>
    </p:spTree>
    <p:extLst>
      <p:ext uri="{BB962C8B-B14F-4D97-AF65-F5344CB8AC3E}">
        <p14:creationId xmlns:p14="http://schemas.microsoft.com/office/powerpoint/2010/main" val="343525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Thinking Holistically About AI Transformations (Cont.)</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a:xfrm>
            <a:off x="1382712" y="3902075"/>
            <a:ext cx="17338675" cy="5544348"/>
          </a:xfrm>
        </p:spPr>
        <p:txBody>
          <a:bodyPr/>
          <a:lstStyle/>
          <a:p>
            <a:pPr marL="457200" indent="-457200">
              <a:buFont typeface="Arial" panose="020B0604020202020204" pitchFamily="34" charset="0"/>
              <a:buChar char="•"/>
            </a:pPr>
            <a:r>
              <a:rPr lang="en-US" sz="3200" dirty="0"/>
              <a:t>Cloud Data Platforms:</a:t>
            </a:r>
          </a:p>
          <a:p>
            <a:pPr marL="1188720" lvl="1">
              <a:buFont typeface="Arial" panose="020B0604020202020204" pitchFamily="34" charset="0"/>
              <a:buChar char="•"/>
            </a:pPr>
            <a:r>
              <a:rPr lang="en-US" sz="3200" dirty="0"/>
              <a:t>Cloud data platforms like Microsoft Fabric contain rules engines that can be used to create a sort of “digital nervous system” that monitors for anomalies.</a:t>
            </a:r>
          </a:p>
          <a:p>
            <a:pPr marL="1188720" lvl="1">
              <a:buFont typeface="Arial" panose="020B0604020202020204" pitchFamily="34" charset="0"/>
              <a:buChar char="•"/>
            </a:pPr>
            <a:r>
              <a:rPr lang="en-US" sz="3200" dirty="0"/>
              <a:t>Whenever these anomalies are detected, workflows can be triggered to analyze impacts using AI models and proactively respond.</a:t>
            </a:r>
          </a:p>
        </p:txBody>
      </p:sp>
    </p:spTree>
    <p:extLst>
      <p:ext uri="{BB962C8B-B14F-4D97-AF65-F5344CB8AC3E}">
        <p14:creationId xmlns:p14="http://schemas.microsoft.com/office/powerpoint/2010/main" val="249482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72519" y="1997075"/>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Integrating Decision Support Capabilities into Collaboration Tools</a:t>
            </a:r>
          </a:p>
        </p:txBody>
      </p:sp>
      <p:pic>
        <p:nvPicPr>
          <p:cNvPr id="5" name="Picture 4" descr="Graphical user interface, application&#10;&#10;Description automatically generated">
            <a:extLst>
              <a:ext uri="{FF2B5EF4-FFF2-40B4-BE49-F238E27FC236}">
                <a16:creationId xmlns:a16="http://schemas.microsoft.com/office/drawing/2014/main" id="{FE0154D6-6FD0-9257-527A-6FAC92BE1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250" y="3368675"/>
            <a:ext cx="12039600" cy="6813023"/>
          </a:xfrm>
          <a:prstGeom prst="rect">
            <a:avLst/>
          </a:prstGeom>
          <a:ln>
            <a:solidFill>
              <a:srgbClr val="030140"/>
            </a:solidFill>
          </a:ln>
        </p:spPr>
      </p:pic>
    </p:spTree>
    <p:extLst>
      <p:ext uri="{BB962C8B-B14F-4D97-AF65-F5344CB8AC3E}">
        <p14:creationId xmlns:p14="http://schemas.microsoft.com/office/powerpoint/2010/main" val="198367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Detecting Anomalies at Scale Using Cloud Data Platforms</a:t>
            </a:r>
          </a:p>
        </p:txBody>
      </p:sp>
      <p:pic>
        <p:nvPicPr>
          <p:cNvPr id="6" name="Picture 5" descr="A picture containing text&#10;&#10;Description automatically generated">
            <a:extLst>
              <a:ext uri="{FF2B5EF4-FFF2-40B4-BE49-F238E27FC236}">
                <a16:creationId xmlns:a16="http://schemas.microsoft.com/office/drawing/2014/main" id="{84F5381E-30AD-C56D-FD62-E57961D9F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106" y="3597275"/>
            <a:ext cx="14603888" cy="6728220"/>
          </a:xfrm>
          <a:prstGeom prst="rect">
            <a:avLst/>
          </a:prstGeom>
        </p:spPr>
      </p:pic>
    </p:spTree>
    <p:extLst>
      <p:ext uri="{BB962C8B-B14F-4D97-AF65-F5344CB8AC3E}">
        <p14:creationId xmlns:p14="http://schemas.microsoft.com/office/powerpoint/2010/main" val="165044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9" name="Title 13">
            <a:extLst>
              <a:ext uri="{FF2B5EF4-FFF2-40B4-BE49-F238E27FC236}">
                <a16:creationId xmlns:a16="http://schemas.microsoft.com/office/drawing/2014/main" id="{B59D693A-672B-90D0-F465-1DD8862258B7}"/>
              </a:ext>
            </a:extLst>
          </p:cNvPr>
          <p:cNvSpPr txBox="1">
            <a:spLocks/>
          </p:cNvSpPr>
          <p:nvPr/>
        </p:nvSpPr>
        <p:spPr>
          <a:xfrm>
            <a:off x="1193500" y="223803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Reimagining User Experiences with AI-Based Agents</a:t>
            </a:r>
          </a:p>
        </p:txBody>
      </p:sp>
      <p:pic>
        <p:nvPicPr>
          <p:cNvPr id="2" name="Picture 1" descr="Graphical user interface, diagram&#10;&#10;Description automatically generated">
            <a:extLst>
              <a:ext uri="{FF2B5EF4-FFF2-40B4-BE49-F238E27FC236}">
                <a16:creationId xmlns:a16="http://schemas.microsoft.com/office/drawing/2014/main" id="{ABB03B43-3621-D066-0260-CED8711F2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317" y="3368675"/>
            <a:ext cx="11947465" cy="6721927"/>
          </a:xfrm>
          <a:prstGeom prst="rect">
            <a:avLst/>
          </a:prstGeom>
        </p:spPr>
      </p:pic>
    </p:spTree>
    <p:extLst>
      <p:ext uri="{BB962C8B-B14F-4D97-AF65-F5344CB8AC3E}">
        <p14:creationId xmlns:p14="http://schemas.microsoft.com/office/powerpoint/2010/main" val="229914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B8B1-2129-50B8-8D91-48FE6199E8CF}"/>
              </a:ext>
            </a:extLst>
          </p:cNvPr>
          <p:cNvSpPr>
            <a:spLocks noGrp="1"/>
          </p:cNvSpPr>
          <p:nvPr>
            <p:ph type="title"/>
          </p:nvPr>
        </p:nvSpPr>
        <p:spPr>
          <a:prstGeom prst="rect">
            <a:avLst/>
          </a:prstGeom>
        </p:spPr>
        <p:txBody>
          <a:bodyPr/>
          <a:lstStyle/>
          <a:p>
            <a:r>
              <a:rPr lang="en-US" dirty="0"/>
              <a:t>Wrap-up</a:t>
            </a:r>
          </a:p>
        </p:txBody>
      </p:sp>
    </p:spTree>
    <p:extLst>
      <p:ext uri="{BB962C8B-B14F-4D97-AF65-F5344CB8AC3E}">
        <p14:creationId xmlns:p14="http://schemas.microsoft.com/office/powerpoint/2010/main" val="156963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56EE9-0886-48F7-C070-CBCE1FA7D861}"/>
              </a:ext>
            </a:extLst>
          </p:cNvPr>
          <p:cNvSpPr>
            <a:spLocks noGrp="1"/>
          </p:cNvSpPr>
          <p:nvPr>
            <p:ph type="body" sz="quarter" idx="10"/>
          </p:nvPr>
        </p:nvSpPr>
        <p:spPr/>
        <p:txBody>
          <a:bodyPr/>
          <a:lstStyle/>
          <a:p>
            <a:r>
              <a:rPr lang="en-US" dirty="0">
                <a:hlinkClick r:id="rId2"/>
              </a:rPr>
              <a:t>https://discovery-center.cloud.sap/viewServices?category=all</a:t>
            </a:r>
            <a:endParaRPr lang="en-US" dirty="0"/>
          </a:p>
          <a:p>
            <a:pPr marL="342900" indent="-342900">
              <a:buFont typeface="Arial" panose="020B0604020202020204" pitchFamily="34" charset="0"/>
              <a:buChar char="•"/>
            </a:pPr>
            <a:r>
              <a:rPr lang="en-US" dirty="0"/>
              <a:t>Catalog of available cloud services hosted on SAP BTP</a:t>
            </a:r>
          </a:p>
          <a:p>
            <a:pPr>
              <a:spcBef>
                <a:spcPts val="1800"/>
              </a:spcBef>
            </a:pPr>
            <a:r>
              <a:rPr lang="en-US" dirty="0">
                <a:hlinkClick r:id="rId3"/>
              </a:rPr>
              <a:t>https://learning.sap.com/learning-journeys/discovering-sap-activate-implementation-tools-and-methodology/discovering-the-clean-core-concept</a:t>
            </a:r>
            <a:endParaRPr lang="en-US" dirty="0"/>
          </a:p>
          <a:p>
            <a:pPr marL="342900" indent="-342900">
              <a:buFont typeface="Arial" panose="020B0604020202020204" pitchFamily="34" charset="0"/>
              <a:buChar char="•"/>
            </a:pPr>
            <a:r>
              <a:rPr lang="en-US" dirty="0"/>
              <a:t>SAP Learning journey describing SAP’s clean core philosophy</a:t>
            </a:r>
          </a:p>
          <a:p>
            <a:pPr>
              <a:spcBef>
                <a:spcPts val="1800"/>
              </a:spcBef>
            </a:pPr>
            <a:r>
              <a:rPr lang="en-US" dirty="0">
                <a:hlinkClick r:id="rId4"/>
              </a:rPr>
              <a:t>https://openai.com</a:t>
            </a:r>
            <a:endParaRPr lang="en-US" dirty="0"/>
          </a:p>
          <a:p>
            <a:pPr marL="342900" indent="-342900">
              <a:buFont typeface="Arial" panose="020B0604020202020204" pitchFamily="34" charset="0"/>
              <a:buChar char="•"/>
            </a:pPr>
            <a:r>
              <a:rPr lang="en-US" dirty="0"/>
              <a:t>Home page for OpenAI, the industry leader in generative AI solutions</a:t>
            </a:r>
          </a:p>
          <a:p>
            <a:pPr>
              <a:spcBef>
                <a:spcPts val="1800"/>
              </a:spcBef>
            </a:pPr>
            <a:r>
              <a:rPr lang="en-US" dirty="0">
                <a:hlinkClick r:id="rId5"/>
              </a:rPr>
              <a:t>https://www.tensorflow.org</a:t>
            </a:r>
            <a:endParaRPr lang="en-US" dirty="0"/>
          </a:p>
          <a:p>
            <a:pPr marL="342900" indent="-342900">
              <a:buFont typeface="Arial" panose="020B0604020202020204" pitchFamily="34" charset="0"/>
              <a:buChar char="•"/>
            </a:pPr>
            <a:r>
              <a:rPr lang="en-US" dirty="0"/>
              <a:t>Home page for one of the most popular AI frameworks that supports the development and execution of advanced neural networks, etc.</a:t>
            </a:r>
          </a:p>
        </p:txBody>
      </p:sp>
      <p:sp>
        <p:nvSpPr>
          <p:cNvPr id="3" name="Title 2">
            <a:extLst>
              <a:ext uri="{FF2B5EF4-FFF2-40B4-BE49-F238E27FC236}">
                <a16:creationId xmlns:a16="http://schemas.microsoft.com/office/drawing/2014/main" id="{F805A6BB-FB83-36A6-E774-F76D40E60A3E}"/>
              </a:ext>
            </a:extLst>
          </p:cNvPr>
          <p:cNvSpPr>
            <a:spLocks noGrp="1"/>
          </p:cNvSpPr>
          <p:nvPr>
            <p:ph type="title"/>
          </p:nvPr>
        </p:nvSpPr>
        <p:spPr/>
        <p:txBody>
          <a:bodyPr/>
          <a:lstStyle/>
          <a:p>
            <a:r>
              <a:rPr lang="en-US" dirty="0"/>
              <a:t>Where to Find More Information</a:t>
            </a:r>
          </a:p>
        </p:txBody>
      </p:sp>
    </p:spTree>
    <p:extLst>
      <p:ext uri="{BB962C8B-B14F-4D97-AF65-F5344CB8AC3E}">
        <p14:creationId xmlns:p14="http://schemas.microsoft.com/office/powerpoint/2010/main" val="17447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SAP BTP: A Brief Introduction</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dirty="0"/>
              <a:t>The SAP Business Technology Platform (SAP BTP) is SAP’s cloud platform-as-a-service (PaaS) offering focused on helping customers achieve their digital innovation goals.</a:t>
            </a:r>
          </a:p>
          <a:p>
            <a:pPr marL="342900" indent="-342900">
              <a:spcBef>
                <a:spcPts val="1200"/>
              </a:spcBef>
              <a:buFont typeface="Arial" panose="020B0604020202020204" pitchFamily="34" charset="0"/>
              <a:buChar char="•"/>
            </a:pPr>
            <a:r>
              <a:rPr lang="en-US" sz="2800" dirty="0"/>
              <a:t>With SAP BTP, customers have a one-stop shop for application development, integration, AI, data management, and analytics.</a:t>
            </a:r>
          </a:p>
          <a:p>
            <a:pPr marL="342900" indent="-342900">
              <a:buFont typeface="Arial" panose="020B0604020202020204" pitchFamily="34" charset="0"/>
              <a:buChar char="•"/>
            </a:pPr>
            <a:r>
              <a:rPr lang="en-US" sz="2800" dirty="0"/>
              <a:t>SAP offers a wide array of flexible, modular </a:t>
            </a:r>
            <a:r>
              <a:rPr lang="en-US" sz="2800" dirty="0">
                <a:hlinkClick r:id="rId2"/>
              </a:rPr>
              <a:t>services</a:t>
            </a:r>
            <a:r>
              <a:rPr lang="en-US" sz="2800" dirty="0"/>
              <a:t> that empower customers to rapidly build SAP extension solutions.</a:t>
            </a:r>
          </a:p>
          <a:p>
            <a:pPr>
              <a:spcBef>
                <a:spcPts val="1200"/>
              </a:spcBef>
            </a:pPr>
            <a:r>
              <a:rPr lang="en-US" sz="3200" dirty="0"/>
              <a:t>SAP BTP sits at the heart of SAP’s </a:t>
            </a:r>
            <a:r>
              <a:rPr lang="en-US" sz="3200" dirty="0">
                <a:hlinkClick r:id="rId3"/>
              </a:rPr>
              <a:t>clean core</a:t>
            </a:r>
            <a:r>
              <a:rPr lang="en-US" sz="3200" dirty="0"/>
              <a:t> philosophy and is SAP’s recommended platform for building digital transformation solutions going forward – regardless of whether you’re running SAP in the cloud or in an on-premises landscape.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19DC-0778-13A6-B4A9-C3B58D8A458B}"/>
              </a:ext>
            </a:extLst>
          </p:cNvPr>
          <p:cNvSpPr>
            <a:spLocks noGrp="1"/>
          </p:cNvSpPr>
          <p:nvPr>
            <p:ph type="body" sz="quarter" idx="10"/>
          </p:nvPr>
        </p:nvSpPr>
        <p:spPr/>
        <p:txBody>
          <a:bodyPr/>
          <a:lstStyle/>
          <a:p>
            <a:pPr marL="342900" indent="-342900">
              <a:buFont typeface="Arial" panose="020B0604020202020204" pitchFamily="34" charset="0"/>
              <a:buChar char="•"/>
            </a:pPr>
            <a:r>
              <a:rPr lang="en-US" sz="3200" dirty="0"/>
              <a:t>If you want to integrate AI functionality into on-premises SAP Business Suite systems, you will need to work with a cloud platform like SAP BTP.</a:t>
            </a:r>
          </a:p>
          <a:p>
            <a:pPr marL="342900" indent="-342900">
              <a:buFont typeface="Arial" panose="020B0604020202020204" pitchFamily="34" charset="0"/>
              <a:buChar char="•"/>
            </a:pPr>
            <a:r>
              <a:rPr lang="en-US" sz="3200" dirty="0"/>
              <a:t>For more elaborate scenarios, you can mix-and-match SAP BTP services with more advanced AI services from </a:t>
            </a:r>
            <a:r>
              <a:rPr lang="en-US" sz="3200" dirty="0" err="1"/>
              <a:t>hyperscalers</a:t>
            </a:r>
            <a:r>
              <a:rPr lang="en-US" sz="3200" dirty="0"/>
              <a:t> such as Microsoft, Amazon, or Google.</a:t>
            </a:r>
          </a:p>
          <a:p>
            <a:pPr marL="342900" indent="-342900">
              <a:buFont typeface="Arial" panose="020B0604020202020204" pitchFamily="34" charset="0"/>
              <a:buChar char="•"/>
            </a:pPr>
            <a:r>
              <a:rPr lang="en-US" sz="3200" dirty="0"/>
              <a:t>These approaches work for even the oldest of </a:t>
            </a:r>
            <a:r>
              <a:rPr lang="en-US" sz="3200"/>
              <a:t>SAP NetWeaver systems.</a:t>
            </a:r>
            <a:endParaRPr lang="en-US" sz="3200" dirty="0"/>
          </a:p>
          <a:p>
            <a:pPr marL="342900" indent="-342900">
              <a:buFont typeface="Arial" panose="020B0604020202020204" pitchFamily="34" charset="0"/>
              <a:buChar char="•"/>
            </a:pPr>
            <a:r>
              <a:rPr lang="en-US" sz="3200" dirty="0"/>
              <a:t>While AI models are built/trained outside of SAP, you can easily integrate these models into everyday SAP transactions by calling REST APIs from custom ABAP code.</a:t>
            </a:r>
          </a:p>
          <a:p>
            <a:pPr marL="342900" indent="-342900">
              <a:buFont typeface="Arial" panose="020B0604020202020204" pitchFamily="34" charset="0"/>
              <a:buChar char="•"/>
            </a:pPr>
            <a:r>
              <a:rPr lang="en-US" sz="3200" dirty="0"/>
              <a:t>It’s important to look beyond the technical with AI integration and (re)consider ways to transform the user experience.</a:t>
            </a:r>
          </a:p>
        </p:txBody>
      </p:sp>
      <p:sp>
        <p:nvSpPr>
          <p:cNvPr id="3" name="Title 2">
            <a:extLst>
              <a:ext uri="{FF2B5EF4-FFF2-40B4-BE49-F238E27FC236}">
                <a16:creationId xmlns:a16="http://schemas.microsoft.com/office/drawing/2014/main" id="{2988AC0F-C695-E488-C358-CE3939CA1AD3}"/>
              </a:ext>
            </a:extLst>
          </p:cNvPr>
          <p:cNvSpPr>
            <a:spLocks noGrp="1"/>
          </p:cNvSpPr>
          <p:nvPr>
            <p:ph type="title"/>
          </p:nvPr>
        </p:nvSpPr>
        <p:spPr/>
        <p:txBody>
          <a:bodyPr/>
          <a:lstStyle/>
          <a:p>
            <a:r>
              <a:rPr lang="en-US" dirty="0"/>
              <a:t>Key Points to Take Home</a:t>
            </a:r>
          </a:p>
        </p:txBody>
      </p:sp>
    </p:spTree>
    <p:extLst>
      <p:ext uri="{BB962C8B-B14F-4D97-AF65-F5344CB8AC3E}">
        <p14:creationId xmlns:p14="http://schemas.microsoft.com/office/powerpoint/2010/main" val="2806337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55B98F-050D-44A0-E332-7C401BDD24B5}"/>
              </a:ext>
            </a:extLst>
          </p:cNvPr>
          <p:cNvSpPr>
            <a:spLocks noGrp="1"/>
          </p:cNvSpPr>
          <p:nvPr>
            <p:ph type="title"/>
          </p:nvPr>
        </p:nvSpPr>
        <p:spPr>
          <a:xfrm>
            <a:off x="2507545" y="6416675"/>
            <a:ext cx="15087600" cy="1790522"/>
          </a:xfrm>
          <a:prstGeom prst="rect">
            <a:avLst/>
          </a:prstGeom>
        </p:spPr>
        <p:txBody>
          <a:bodyPr/>
          <a:lstStyle/>
          <a:p>
            <a:r>
              <a:rPr lang="en-US" dirty="0"/>
              <a:t>Please remember to complete your session evaluation.</a:t>
            </a:r>
          </a:p>
        </p:txBody>
      </p:sp>
      <p:sp>
        <p:nvSpPr>
          <p:cNvPr id="6" name="object 2">
            <a:extLst>
              <a:ext uri="{FF2B5EF4-FFF2-40B4-BE49-F238E27FC236}">
                <a16:creationId xmlns:a16="http://schemas.microsoft.com/office/drawing/2014/main" id="{E36F8807-45CF-2712-AC18-FBA20B3F32C5}"/>
              </a:ext>
            </a:extLst>
          </p:cNvPr>
          <p:cNvSpPr txBox="1">
            <a:spLocks/>
          </p:cNvSpPr>
          <p:nvPr/>
        </p:nvSpPr>
        <p:spPr>
          <a:xfrm>
            <a:off x="1593850" y="3903336"/>
            <a:ext cx="7916476" cy="1790747"/>
          </a:xfrm>
          <a:prstGeom prst="rect">
            <a:avLst/>
          </a:prstGeom>
        </p:spPr>
        <p:txBody>
          <a:bodyPr vert="horz" wrap="square" lIns="0" tIns="12065" rIns="0" bIns="0" rtlCol="0">
            <a:spAutoFit/>
          </a:bodyPr>
          <a:lstStyle>
            <a:lvl1pPr marL="0">
              <a:defRPr>
                <a:solidFill>
                  <a:schemeClr val="accent2"/>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ct val="112100"/>
              </a:lnSpc>
              <a:spcBef>
                <a:spcPts val="95"/>
              </a:spcBef>
            </a:pPr>
            <a:r>
              <a:rPr lang="en-US" sz="4000" b="1" dirty="0">
                <a:solidFill>
                  <a:srgbClr val="FFFFFF"/>
                </a:solidFill>
                <a:latin typeface="+mj-lt"/>
                <a:cs typeface="Inter SemiBold"/>
              </a:rPr>
              <a:t>James Wood</a:t>
            </a:r>
            <a:endParaRPr lang="en-US" sz="4000" dirty="0">
              <a:solidFill>
                <a:srgbClr val="FFFFFF"/>
              </a:solidFill>
              <a:latin typeface="+mj-lt"/>
            </a:endParaRPr>
          </a:p>
          <a:p>
            <a:pPr marL="12700" marR="5080">
              <a:lnSpc>
                <a:spcPct val="112100"/>
              </a:lnSpc>
              <a:spcBef>
                <a:spcPts val="95"/>
              </a:spcBef>
            </a:pPr>
            <a:r>
              <a:rPr lang="en-US" sz="3200" dirty="0">
                <a:solidFill>
                  <a:srgbClr val="FFFFFF"/>
                </a:solidFill>
                <a:ea typeface="Inter Light" panose="02000503000000020004" pitchFamily="2" charset="0"/>
              </a:rPr>
              <a:t>twitter.com/</a:t>
            </a:r>
            <a:r>
              <a:rPr lang="en-US" sz="3200" dirty="0" err="1">
                <a:solidFill>
                  <a:srgbClr val="FFFFFF"/>
                </a:solidFill>
                <a:ea typeface="Inter Light" panose="02000503000000020004" pitchFamily="2" charset="0"/>
              </a:rPr>
              <a:t>bowdark</a:t>
            </a:r>
            <a:endParaRPr lang="en-US" sz="3200" dirty="0">
              <a:solidFill>
                <a:srgbClr val="FFFFFF"/>
              </a:solidFill>
              <a:ea typeface="Inter Light" panose="02000503000000020004" pitchFamily="2" charset="0"/>
            </a:endParaRPr>
          </a:p>
          <a:p>
            <a:pPr marL="12700" marR="5080">
              <a:lnSpc>
                <a:spcPct val="112100"/>
              </a:lnSpc>
              <a:spcBef>
                <a:spcPts val="95"/>
              </a:spcBef>
            </a:pPr>
            <a:r>
              <a:rPr lang="en-US" sz="3200" dirty="0">
                <a:solidFill>
                  <a:srgbClr val="FFFFFF"/>
                </a:solidFill>
                <a:ea typeface="Inter Light" panose="02000503000000020004" pitchFamily="2" charset="0"/>
              </a:rPr>
              <a:t>linkedin.com/in/jwood029</a:t>
            </a:r>
            <a:endParaRPr lang="en-US" sz="3200" dirty="0">
              <a:ea typeface="Inter Light" panose="02000503000000020004" pitchFamily="2" charset="0"/>
            </a:endParaRPr>
          </a:p>
        </p:txBody>
      </p:sp>
    </p:spTree>
    <p:extLst>
      <p:ext uri="{BB962C8B-B14F-4D97-AF65-F5344CB8AC3E}">
        <p14:creationId xmlns:p14="http://schemas.microsoft.com/office/powerpoint/2010/main" val="703936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0CC3AA75-B8AF-1DA0-D296-C047D8C8C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9" y="2073275"/>
            <a:ext cx="19854541" cy="8915400"/>
          </a:xfrm>
          <a:prstGeom prst="rect">
            <a:avLst/>
          </a:prstGeom>
        </p:spPr>
      </p:pic>
    </p:spTree>
    <p:extLst>
      <p:ext uri="{BB962C8B-B14F-4D97-AF65-F5344CB8AC3E}">
        <p14:creationId xmlns:p14="http://schemas.microsoft.com/office/powerpoint/2010/main" val="408628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D5D828C-C031-54A7-C3CE-432F6B227657}"/>
              </a:ext>
            </a:extLst>
          </p:cNvPr>
          <p:cNvSpPr>
            <a:spLocks noGrp="1"/>
          </p:cNvSpPr>
          <p:nvPr>
            <p:ph type="title"/>
          </p:nvPr>
        </p:nvSpPr>
        <p:spPr>
          <a:xfrm>
            <a:off x="1193500" y="2238036"/>
            <a:ext cx="17338675" cy="1790522"/>
          </a:xfrm>
          <a:prstGeom prst="rect">
            <a:avLst/>
          </a:prstGeom>
        </p:spPr>
        <p:txBody>
          <a:bodyPr/>
          <a:lstStyle/>
          <a:p>
            <a:r>
              <a:rPr lang="en-US" dirty="0">
                <a:latin typeface="+mj-lt"/>
              </a:rPr>
              <a:t>Why SAP BTP?</a:t>
            </a:r>
          </a:p>
        </p:txBody>
      </p:sp>
      <p:sp>
        <p:nvSpPr>
          <p:cNvPr id="11" name="object 11"/>
          <p:cNvSpPr/>
          <p:nvPr/>
        </p:nvSpPr>
        <p:spPr>
          <a:xfrm>
            <a:off x="1197607" y="418835"/>
            <a:ext cx="0" cy="880110"/>
          </a:xfrm>
          <a:custGeom>
            <a:avLst/>
            <a:gdLst/>
            <a:ahLst/>
            <a:cxnLst/>
            <a:rect l="l" t="t" r="r" b="b"/>
            <a:pathLst>
              <a:path h="880110">
                <a:moveTo>
                  <a:pt x="0" y="0"/>
                </a:moveTo>
                <a:lnTo>
                  <a:pt x="0" y="879554"/>
                </a:lnTo>
              </a:path>
            </a:pathLst>
          </a:custGeom>
          <a:ln w="7853">
            <a:solidFill>
              <a:srgbClr val="FFFFFF"/>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BD0D7A4A-5D32-5DFB-C8FD-6FC7BE9310A0}"/>
              </a:ext>
            </a:extLst>
          </p:cNvPr>
          <p:cNvSpPr>
            <a:spLocks noGrp="1"/>
          </p:cNvSpPr>
          <p:nvPr>
            <p:ph type="body" sz="quarter" idx="10"/>
          </p:nvPr>
        </p:nvSpPr>
        <p:spPr/>
        <p:txBody>
          <a:bodyPr/>
          <a:lstStyle/>
          <a:p>
            <a:r>
              <a:rPr lang="en-US" sz="3200" dirty="0"/>
              <a:t>If you have designs on integrating AI technology into your on-premises SAP Business Suite systems, you have no choice but to look outside of the SAP NetWeaver stack:</a:t>
            </a:r>
          </a:p>
          <a:p>
            <a:pPr marL="342900" indent="-342900">
              <a:spcBef>
                <a:spcPts val="1200"/>
              </a:spcBef>
              <a:buFont typeface="Arial" panose="020B0604020202020204" pitchFamily="34" charset="0"/>
              <a:buChar char="•"/>
            </a:pPr>
            <a:r>
              <a:rPr lang="en-US" sz="2800" dirty="0"/>
              <a:t>ABAP is NOT suited for AI development</a:t>
            </a:r>
          </a:p>
          <a:p>
            <a:pPr marL="342900" indent="-342900">
              <a:buFont typeface="Arial" panose="020B0604020202020204" pitchFamily="34" charset="0"/>
              <a:buChar char="•"/>
            </a:pPr>
            <a:r>
              <a:rPr lang="en-US" sz="2800" dirty="0"/>
              <a:t>Aside from a few ML libraries built into SAP HANA, there’s no built-in AI support within SAP NetWeaver</a:t>
            </a:r>
          </a:p>
          <a:p>
            <a:pPr>
              <a:spcBef>
                <a:spcPts val="1800"/>
              </a:spcBef>
            </a:pPr>
            <a:r>
              <a:rPr lang="en-US" sz="3200" dirty="0"/>
              <a:t>SAP BTP makes for a good sidecar solution due to its flexible integration with complex and proprietary SAP integration technologies (e.g., RFCs). With SAP BTP, developers have access to</a:t>
            </a:r>
            <a:r>
              <a:rPr lang="en-US" sz="3600" dirty="0"/>
              <a:t>:</a:t>
            </a:r>
          </a:p>
          <a:p>
            <a:pPr marL="342900" indent="-342900">
              <a:spcBef>
                <a:spcPts val="1200"/>
              </a:spcBef>
              <a:buFont typeface="Arial" panose="020B0604020202020204" pitchFamily="34" charset="0"/>
              <a:buChar char="•"/>
            </a:pPr>
            <a:r>
              <a:rPr lang="en-US" sz="2800" dirty="0"/>
              <a:t>AI-friendly programming environments like Python (e.g., via Cloud Foundry and/or Kyma)</a:t>
            </a:r>
          </a:p>
          <a:p>
            <a:pPr marL="342900" indent="-342900">
              <a:buFont typeface="Arial" panose="020B0604020202020204" pitchFamily="34" charset="0"/>
              <a:buChar char="•"/>
            </a:pPr>
            <a:r>
              <a:rPr lang="en-US" sz="2800" dirty="0"/>
              <a:t>AI-centric services such as </a:t>
            </a:r>
            <a:r>
              <a:rPr lang="en-US" sz="2800" i="1" dirty="0"/>
              <a:t>SAP AI Core</a:t>
            </a:r>
            <a:r>
              <a:rPr lang="en-US" sz="2800" dirty="0"/>
              <a:t> and </a:t>
            </a:r>
            <a:r>
              <a:rPr lang="en-US" sz="2800" i="1" dirty="0"/>
              <a:t>Document Information Extraction</a:t>
            </a:r>
          </a:p>
          <a:p>
            <a:pPr>
              <a:spcBef>
                <a:spcPts val="1200"/>
              </a:spcBef>
            </a:pPr>
            <a:endParaRPr lang="en-US" sz="3200" dirty="0"/>
          </a:p>
          <a:p>
            <a:pPr>
              <a:spcBef>
                <a:spcPts val="1200"/>
              </a:spcBef>
            </a:pPr>
            <a:endParaRPr lang="en-US" sz="3200" dirty="0"/>
          </a:p>
        </p:txBody>
      </p:sp>
    </p:spTree>
    <p:extLst>
      <p:ext uri="{BB962C8B-B14F-4D97-AF65-F5344CB8AC3E}">
        <p14:creationId xmlns:p14="http://schemas.microsoft.com/office/powerpoint/2010/main" val="220967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A860F-A658-D168-C52C-790599A0F00A}"/>
              </a:ext>
            </a:extLst>
          </p:cNvPr>
          <p:cNvSpPr>
            <a:spLocks noGrp="1"/>
          </p:cNvSpPr>
          <p:nvPr>
            <p:ph type="title"/>
          </p:nvPr>
        </p:nvSpPr>
        <p:spPr>
          <a:xfrm>
            <a:off x="1382713" y="2149475"/>
            <a:ext cx="17527888" cy="1213363"/>
          </a:xfrm>
        </p:spPr>
        <p:txBody>
          <a:bodyPr/>
          <a:lstStyle/>
          <a:p>
            <a:r>
              <a:rPr lang="en-US" dirty="0"/>
              <a:t>SAP &amp; AI: A Little Late to the Party</a:t>
            </a:r>
          </a:p>
        </p:txBody>
      </p:sp>
      <p:grpSp>
        <p:nvGrpSpPr>
          <p:cNvPr id="43" name="Group 42">
            <a:extLst>
              <a:ext uri="{FF2B5EF4-FFF2-40B4-BE49-F238E27FC236}">
                <a16:creationId xmlns:a16="http://schemas.microsoft.com/office/drawing/2014/main" id="{E92EBDDD-49C2-6DCB-0816-B640CCC40F3B}"/>
              </a:ext>
            </a:extLst>
          </p:cNvPr>
          <p:cNvGrpSpPr/>
          <p:nvPr/>
        </p:nvGrpSpPr>
        <p:grpSpPr>
          <a:xfrm>
            <a:off x="10228146" y="7425377"/>
            <a:ext cx="2795704" cy="3481041"/>
            <a:chOff x="4152309" y="7279034"/>
            <a:chExt cx="2795704" cy="3481041"/>
          </a:xfrm>
        </p:grpSpPr>
        <p:pic>
          <p:nvPicPr>
            <p:cNvPr id="5" name="Picture 4">
              <a:extLst>
                <a:ext uri="{FF2B5EF4-FFF2-40B4-BE49-F238E27FC236}">
                  <a16:creationId xmlns:a16="http://schemas.microsoft.com/office/drawing/2014/main" id="{2D11CEF5-2219-5DD6-117A-9B490AEDBF32}"/>
                </a:ext>
              </a:extLst>
            </p:cNvPr>
            <p:cNvPicPr>
              <a:picLocks noChangeAspect="1"/>
            </p:cNvPicPr>
            <p:nvPr/>
          </p:nvPicPr>
          <p:blipFill>
            <a:blip r:embed="rId2"/>
            <a:stretch>
              <a:fillRect/>
            </a:stretch>
          </p:blipFill>
          <p:spPr>
            <a:xfrm>
              <a:off x="4160950" y="7279034"/>
              <a:ext cx="2787063" cy="3459802"/>
            </a:xfrm>
            <a:prstGeom prst="rect">
              <a:avLst/>
            </a:prstGeom>
          </p:spPr>
        </p:pic>
        <p:sp>
          <p:nvSpPr>
            <p:cNvPr id="6" name="Rectangle 5">
              <a:extLst>
                <a:ext uri="{FF2B5EF4-FFF2-40B4-BE49-F238E27FC236}">
                  <a16:creationId xmlns:a16="http://schemas.microsoft.com/office/drawing/2014/main" id="{52062A28-EFB6-A1DD-BAD0-E922649FD461}"/>
                </a:ext>
              </a:extLst>
            </p:cNvPr>
            <p:cNvSpPr/>
            <p:nvPr/>
          </p:nvSpPr>
          <p:spPr>
            <a:xfrm>
              <a:off x="4152309" y="10199172"/>
              <a:ext cx="1828800" cy="560903"/>
            </a:xfrm>
            <a:prstGeom prst="rect">
              <a:avLst/>
            </a:prstGeom>
            <a:solidFill>
              <a:srgbClr val="FFFF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Written in 2001</a:t>
              </a:r>
            </a:p>
          </p:txBody>
        </p:sp>
      </p:grpSp>
      <p:grpSp>
        <p:nvGrpSpPr>
          <p:cNvPr id="44" name="Group 43">
            <a:extLst>
              <a:ext uri="{FF2B5EF4-FFF2-40B4-BE49-F238E27FC236}">
                <a16:creationId xmlns:a16="http://schemas.microsoft.com/office/drawing/2014/main" id="{20D85DF5-D2B2-1848-BEBC-C2DD33F48D94}"/>
              </a:ext>
            </a:extLst>
          </p:cNvPr>
          <p:cNvGrpSpPr/>
          <p:nvPr/>
        </p:nvGrpSpPr>
        <p:grpSpPr>
          <a:xfrm>
            <a:off x="13591690" y="7425377"/>
            <a:ext cx="2708760" cy="3459802"/>
            <a:chOff x="7385050" y="7279034"/>
            <a:chExt cx="2708760" cy="3459802"/>
          </a:xfrm>
        </p:grpSpPr>
        <p:pic>
          <p:nvPicPr>
            <p:cNvPr id="8" name="Picture 7">
              <a:extLst>
                <a:ext uri="{FF2B5EF4-FFF2-40B4-BE49-F238E27FC236}">
                  <a16:creationId xmlns:a16="http://schemas.microsoft.com/office/drawing/2014/main" id="{A13D252D-406B-4263-97F4-1A5DAF080D63}"/>
                </a:ext>
              </a:extLst>
            </p:cNvPr>
            <p:cNvPicPr>
              <a:picLocks noChangeAspect="1"/>
            </p:cNvPicPr>
            <p:nvPr/>
          </p:nvPicPr>
          <p:blipFill>
            <a:blip r:embed="rId3"/>
            <a:stretch>
              <a:fillRect/>
            </a:stretch>
          </p:blipFill>
          <p:spPr>
            <a:xfrm>
              <a:off x="7385050" y="7279034"/>
              <a:ext cx="2708760" cy="3459802"/>
            </a:xfrm>
            <a:prstGeom prst="rect">
              <a:avLst/>
            </a:prstGeom>
          </p:spPr>
        </p:pic>
        <p:sp>
          <p:nvSpPr>
            <p:cNvPr id="9" name="Rectangle 8">
              <a:extLst>
                <a:ext uri="{FF2B5EF4-FFF2-40B4-BE49-F238E27FC236}">
                  <a16:creationId xmlns:a16="http://schemas.microsoft.com/office/drawing/2014/main" id="{3A5C0B72-6939-50E3-E904-710307D6DD11}"/>
                </a:ext>
              </a:extLst>
            </p:cNvPr>
            <p:cNvSpPr/>
            <p:nvPr/>
          </p:nvSpPr>
          <p:spPr>
            <a:xfrm>
              <a:off x="7393427" y="10197665"/>
              <a:ext cx="1828800" cy="537997"/>
            </a:xfrm>
            <a:prstGeom prst="rect">
              <a:avLst/>
            </a:prstGeom>
            <a:solidFill>
              <a:srgbClr val="FFFF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Written in 2007</a:t>
              </a:r>
            </a:p>
          </p:txBody>
        </p:sp>
      </p:grpSp>
      <p:grpSp>
        <p:nvGrpSpPr>
          <p:cNvPr id="45" name="Group 44">
            <a:extLst>
              <a:ext uri="{FF2B5EF4-FFF2-40B4-BE49-F238E27FC236}">
                <a16:creationId xmlns:a16="http://schemas.microsoft.com/office/drawing/2014/main" id="{4452145A-2DBA-A572-215F-ACC073F23412}"/>
              </a:ext>
            </a:extLst>
          </p:cNvPr>
          <p:cNvGrpSpPr/>
          <p:nvPr/>
        </p:nvGrpSpPr>
        <p:grpSpPr>
          <a:xfrm>
            <a:off x="16757650" y="7429974"/>
            <a:ext cx="2708760" cy="3459802"/>
            <a:chOff x="11762496" y="7275860"/>
            <a:chExt cx="2708760" cy="3459802"/>
          </a:xfrm>
        </p:grpSpPr>
        <p:pic>
          <p:nvPicPr>
            <p:cNvPr id="11" name="Picture 10">
              <a:extLst>
                <a:ext uri="{FF2B5EF4-FFF2-40B4-BE49-F238E27FC236}">
                  <a16:creationId xmlns:a16="http://schemas.microsoft.com/office/drawing/2014/main" id="{21468BC1-CE4F-6439-41A1-BECB41B42F27}"/>
                </a:ext>
              </a:extLst>
            </p:cNvPr>
            <p:cNvPicPr>
              <a:picLocks noChangeAspect="1"/>
            </p:cNvPicPr>
            <p:nvPr/>
          </p:nvPicPr>
          <p:blipFill>
            <a:blip r:embed="rId4"/>
            <a:stretch>
              <a:fillRect/>
            </a:stretch>
          </p:blipFill>
          <p:spPr>
            <a:xfrm>
              <a:off x="11762496" y="7275860"/>
              <a:ext cx="2708760" cy="3459802"/>
            </a:xfrm>
            <a:prstGeom prst="rect">
              <a:avLst/>
            </a:prstGeom>
          </p:spPr>
        </p:pic>
        <p:sp>
          <p:nvSpPr>
            <p:cNvPr id="12" name="Rectangle 11">
              <a:extLst>
                <a:ext uri="{FF2B5EF4-FFF2-40B4-BE49-F238E27FC236}">
                  <a16:creationId xmlns:a16="http://schemas.microsoft.com/office/drawing/2014/main" id="{DF3D05C5-9056-4A3B-5244-1847F59CE8E7}"/>
                </a:ext>
              </a:extLst>
            </p:cNvPr>
            <p:cNvSpPr/>
            <p:nvPr/>
          </p:nvSpPr>
          <p:spPr>
            <a:xfrm>
              <a:off x="11772306" y="10197665"/>
              <a:ext cx="1797644" cy="533400"/>
            </a:xfrm>
            <a:prstGeom prst="rect">
              <a:avLst/>
            </a:prstGeom>
            <a:solidFill>
              <a:srgbClr val="FFFF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Written in 2009</a:t>
              </a:r>
            </a:p>
          </p:txBody>
        </p:sp>
      </p:grpSp>
      <p:grpSp>
        <p:nvGrpSpPr>
          <p:cNvPr id="42" name="Group 41">
            <a:extLst>
              <a:ext uri="{FF2B5EF4-FFF2-40B4-BE49-F238E27FC236}">
                <a16:creationId xmlns:a16="http://schemas.microsoft.com/office/drawing/2014/main" id="{75AC4135-C022-7370-823A-C0BB8911877F}"/>
              </a:ext>
            </a:extLst>
          </p:cNvPr>
          <p:cNvGrpSpPr/>
          <p:nvPr/>
        </p:nvGrpSpPr>
        <p:grpSpPr>
          <a:xfrm>
            <a:off x="1878957" y="2987675"/>
            <a:ext cx="16535400" cy="4114596"/>
            <a:chOff x="984250" y="2789907"/>
            <a:chExt cx="16535400" cy="4114596"/>
          </a:xfrm>
        </p:grpSpPr>
        <p:sp>
          <p:nvSpPr>
            <p:cNvPr id="17" name="Arrow: Notched Right 16">
              <a:extLst>
                <a:ext uri="{FF2B5EF4-FFF2-40B4-BE49-F238E27FC236}">
                  <a16:creationId xmlns:a16="http://schemas.microsoft.com/office/drawing/2014/main" id="{B0C74DFE-05B2-676B-0024-1446F5C8D5BC}"/>
                </a:ext>
              </a:extLst>
            </p:cNvPr>
            <p:cNvSpPr/>
            <p:nvPr/>
          </p:nvSpPr>
          <p:spPr>
            <a:xfrm>
              <a:off x="984250" y="3889828"/>
              <a:ext cx="16535400" cy="2089885"/>
            </a:xfrm>
            <a:prstGeom prst="notchedRightArrow">
              <a:avLst/>
            </a:prstGeom>
            <a:solidFill>
              <a:srgbClr val="F9E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4D43984-798C-8949-A52D-692547CC9641}"/>
                </a:ext>
              </a:extLst>
            </p:cNvPr>
            <p:cNvSpPr/>
            <p:nvPr/>
          </p:nvSpPr>
          <p:spPr>
            <a:xfrm>
              <a:off x="2012950" y="4553770"/>
              <a:ext cx="762000" cy="762000"/>
            </a:xfrm>
            <a:prstGeom prst="flowChartConnector">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8FD4499C-250E-850A-3EAC-67C7A136C566}"/>
                </a:ext>
              </a:extLst>
            </p:cNvPr>
            <p:cNvSpPr/>
            <p:nvPr/>
          </p:nvSpPr>
          <p:spPr>
            <a:xfrm>
              <a:off x="3632200" y="4553770"/>
              <a:ext cx="762000" cy="76200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A66BAAF5-7EA7-1CDE-F6CE-95061064353F}"/>
                </a:ext>
              </a:extLst>
            </p:cNvPr>
            <p:cNvSpPr/>
            <p:nvPr/>
          </p:nvSpPr>
          <p:spPr>
            <a:xfrm>
              <a:off x="5251450" y="4553770"/>
              <a:ext cx="762000" cy="762000"/>
            </a:xfrm>
            <a:prstGeom prst="flowChartConnector">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05F0DEAE-A645-BE33-7044-72662B504B53}"/>
                </a:ext>
              </a:extLst>
            </p:cNvPr>
            <p:cNvSpPr/>
            <p:nvPr/>
          </p:nvSpPr>
          <p:spPr>
            <a:xfrm>
              <a:off x="6870700" y="4553770"/>
              <a:ext cx="762000" cy="762000"/>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05456795-7855-FC81-FEE4-E225A8F66615}"/>
                </a:ext>
              </a:extLst>
            </p:cNvPr>
            <p:cNvSpPr/>
            <p:nvPr/>
          </p:nvSpPr>
          <p:spPr>
            <a:xfrm>
              <a:off x="8489950" y="4553770"/>
              <a:ext cx="762000" cy="762000"/>
            </a:xfrm>
            <a:prstGeom prst="flowChartConnector">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D21FCCF7-C97C-8754-3184-5F13EECCC221}"/>
                </a:ext>
              </a:extLst>
            </p:cNvPr>
            <p:cNvSpPr/>
            <p:nvPr/>
          </p:nvSpPr>
          <p:spPr>
            <a:xfrm>
              <a:off x="10109200" y="4553770"/>
              <a:ext cx="762000" cy="762000"/>
            </a:xfrm>
            <a:prstGeom prst="flowChartConnecto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74C10B90-7AA9-8AC7-DE47-D8936424B9BD}"/>
                </a:ext>
              </a:extLst>
            </p:cNvPr>
            <p:cNvSpPr/>
            <p:nvPr/>
          </p:nvSpPr>
          <p:spPr>
            <a:xfrm>
              <a:off x="14966950" y="4553770"/>
              <a:ext cx="762000" cy="762000"/>
            </a:xfrm>
            <a:prstGeom prst="flowChartConnector">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EE6C26-86C8-391E-4455-6D66730073F9}"/>
                </a:ext>
              </a:extLst>
            </p:cNvPr>
            <p:cNvSpPr txBox="1"/>
            <p:nvPr/>
          </p:nvSpPr>
          <p:spPr>
            <a:xfrm>
              <a:off x="14281150" y="2789907"/>
              <a:ext cx="2133600" cy="1569660"/>
            </a:xfrm>
            <a:prstGeom prst="rect">
              <a:avLst/>
            </a:prstGeom>
            <a:noFill/>
          </p:spPr>
          <p:txBody>
            <a:bodyPr wrap="square" rtlCol="0">
              <a:spAutoFit/>
            </a:bodyPr>
            <a:lstStyle/>
            <a:p>
              <a:pPr algn="ctr"/>
              <a:r>
                <a:rPr lang="en-US" sz="1600" b="1" dirty="0"/>
                <a:t>2021:</a:t>
              </a:r>
            </a:p>
            <a:p>
              <a:pPr algn="ctr"/>
              <a:r>
                <a:rPr lang="en-US" sz="1600" dirty="0"/>
                <a:t>SAP rebrands its Cloud Platform to SAP Business Technology Platform (BTP)</a:t>
              </a:r>
            </a:p>
          </p:txBody>
        </p:sp>
        <p:sp>
          <p:nvSpPr>
            <p:cNvPr id="29" name="Flowchart: Connector 28">
              <a:extLst>
                <a:ext uri="{FF2B5EF4-FFF2-40B4-BE49-F238E27FC236}">
                  <a16:creationId xmlns:a16="http://schemas.microsoft.com/office/drawing/2014/main" id="{E535C99A-3974-1CE2-FAB7-0B43208A50FF}"/>
                </a:ext>
              </a:extLst>
            </p:cNvPr>
            <p:cNvSpPr/>
            <p:nvPr/>
          </p:nvSpPr>
          <p:spPr>
            <a:xfrm>
              <a:off x="11728450" y="4553770"/>
              <a:ext cx="762000" cy="762000"/>
            </a:xfrm>
            <a:prstGeom prst="flowChartConnector">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A9920389-13C6-4BF1-75C5-6572826C4786}"/>
                </a:ext>
              </a:extLst>
            </p:cNvPr>
            <p:cNvSpPr/>
            <p:nvPr/>
          </p:nvSpPr>
          <p:spPr>
            <a:xfrm>
              <a:off x="13347700" y="4553770"/>
              <a:ext cx="762000" cy="762000"/>
            </a:xfrm>
            <a:prstGeom prst="flowChartConnector">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9882C60-46A6-7B56-3FFA-A786B21F68B6}"/>
                </a:ext>
              </a:extLst>
            </p:cNvPr>
            <p:cNvSpPr txBox="1"/>
            <p:nvPr/>
          </p:nvSpPr>
          <p:spPr>
            <a:xfrm>
              <a:off x="12713713" y="5581064"/>
              <a:ext cx="2029973" cy="1323439"/>
            </a:xfrm>
            <a:prstGeom prst="rect">
              <a:avLst/>
            </a:prstGeom>
            <a:noFill/>
          </p:spPr>
          <p:txBody>
            <a:bodyPr wrap="square" rtlCol="0">
              <a:spAutoFit/>
            </a:bodyPr>
            <a:lstStyle/>
            <a:p>
              <a:pPr algn="ctr"/>
              <a:r>
                <a:rPr lang="en-US" sz="1600" b="1" dirty="0"/>
                <a:t>2017:</a:t>
              </a:r>
            </a:p>
            <a:p>
              <a:pPr algn="ctr"/>
              <a:r>
                <a:rPr lang="en-US" sz="1600" dirty="0"/>
                <a:t>SAP introduces its SAP Leonardo digital innovation system</a:t>
              </a:r>
            </a:p>
          </p:txBody>
        </p:sp>
        <p:sp>
          <p:nvSpPr>
            <p:cNvPr id="33" name="TextBox 32">
              <a:extLst>
                <a:ext uri="{FF2B5EF4-FFF2-40B4-BE49-F238E27FC236}">
                  <a16:creationId xmlns:a16="http://schemas.microsoft.com/office/drawing/2014/main" id="{7E5CC2AA-9281-60FC-205F-CC4E04FA768F}"/>
                </a:ext>
              </a:extLst>
            </p:cNvPr>
            <p:cNvSpPr txBox="1"/>
            <p:nvPr/>
          </p:nvSpPr>
          <p:spPr>
            <a:xfrm>
              <a:off x="11042650" y="2913018"/>
              <a:ext cx="2133600" cy="1323439"/>
            </a:xfrm>
            <a:prstGeom prst="rect">
              <a:avLst/>
            </a:prstGeom>
            <a:noFill/>
          </p:spPr>
          <p:txBody>
            <a:bodyPr wrap="square" rtlCol="0">
              <a:spAutoFit/>
            </a:bodyPr>
            <a:lstStyle/>
            <a:p>
              <a:pPr algn="ctr"/>
              <a:r>
                <a:rPr lang="en-US" sz="1600" b="1" dirty="0"/>
                <a:t>2016:</a:t>
              </a:r>
            </a:p>
            <a:p>
              <a:pPr algn="ctr"/>
              <a:r>
                <a:rPr lang="en-US" sz="1600" dirty="0"/>
                <a:t>SAP bundles machine learning libraries with the SAP HANA 2.0 release</a:t>
              </a:r>
            </a:p>
          </p:txBody>
        </p:sp>
        <p:sp>
          <p:nvSpPr>
            <p:cNvPr id="34" name="TextBox 33">
              <a:extLst>
                <a:ext uri="{FF2B5EF4-FFF2-40B4-BE49-F238E27FC236}">
                  <a16:creationId xmlns:a16="http://schemas.microsoft.com/office/drawing/2014/main" id="{835E0110-9E7A-6E4B-71BE-507B394FBCCF}"/>
                </a:ext>
              </a:extLst>
            </p:cNvPr>
            <p:cNvSpPr txBox="1"/>
            <p:nvPr/>
          </p:nvSpPr>
          <p:spPr>
            <a:xfrm>
              <a:off x="9469877" y="5581064"/>
              <a:ext cx="2029973" cy="830997"/>
            </a:xfrm>
            <a:prstGeom prst="rect">
              <a:avLst/>
            </a:prstGeom>
            <a:noFill/>
          </p:spPr>
          <p:txBody>
            <a:bodyPr wrap="square" rtlCol="0">
              <a:spAutoFit/>
            </a:bodyPr>
            <a:lstStyle/>
            <a:p>
              <a:pPr algn="ctr"/>
              <a:r>
                <a:rPr lang="en-US" sz="1600" b="1" dirty="0"/>
                <a:t>2013:</a:t>
              </a:r>
            </a:p>
            <a:p>
              <a:pPr algn="ctr"/>
              <a:r>
                <a:rPr lang="en-US" sz="1600" dirty="0"/>
                <a:t>SAP Fiori initially introduced</a:t>
              </a:r>
            </a:p>
          </p:txBody>
        </p:sp>
        <p:sp>
          <p:nvSpPr>
            <p:cNvPr id="35" name="TextBox 34">
              <a:extLst>
                <a:ext uri="{FF2B5EF4-FFF2-40B4-BE49-F238E27FC236}">
                  <a16:creationId xmlns:a16="http://schemas.microsoft.com/office/drawing/2014/main" id="{7D1A061B-08A0-8E10-4D37-E586B731C336}"/>
                </a:ext>
              </a:extLst>
            </p:cNvPr>
            <p:cNvSpPr txBox="1"/>
            <p:nvPr/>
          </p:nvSpPr>
          <p:spPr>
            <a:xfrm>
              <a:off x="7804150" y="3160672"/>
              <a:ext cx="2133600" cy="1077218"/>
            </a:xfrm>
            <a:prstGeom prst="rect">
              <a:avLst/>
            </a:prstGeom>
            <a:noFill/>
          </p:spPr>
          <p:txBody>
            <a:bodyPr wrap="square" rtlCol="0">
              <a:spAutoFit/>
            </a:bodyPr>
            <a:lstStyle/>
            <a:p>
              <a:pPr algn="ctr"/>
              <a:r>
                <a:rPr lang="en-US" sz="1600" b="1" dirty="0"/>
                <a:t>2013:</a:t>
              </a:r>
            </a:p>
            <a:p>
              <a:pPr algn="ctr"/>
              <a:r>
                <a:rPr lang="en-US" sz="1600" dirty="0"/>
                <a:t>SAP introduces the SAP HANA Cloud Platform</a:t>
              </a:r>
            </a:p>
          </p:txBody>
        </p:sp>
        <p:sp>
          <p:nvSpPr>
            <p:cNvPr id="36" name="TextBox 35">
              <a:extLst>
                <a:ext uri="{FF2B5EF4-FFF2-40B4-BE49-F238E27FC236}">
                  <a16:creationId xmlns:a16="http://schemas.microsoft.com/office/drawing/2014/main" id="{08350A46-18B9-6223-626B-8E6A3DF78C5B}"/>
                </a:ext>
              </a:extLst>
            </p:cNvPr>
            <p:cNvSpPr txBox="1"/>
            <p:nvPr/>
          </p:nvSpPr>
          <p:spPr>
            <a:xfrm>
              <a:off x="6226041" y="5583751"/>
              <a:ext cx="2029973" cy="830997"/>
            </a:xfrm>
            <a:prstGeom prst="rect">
              <a:avLst/>
            </a:prstGeom>
            <a:noFill/>
          </p:spPr>
          <p:txBody>
            <a:bodyPr wrap="square" rtlCol="0">
              <a:spAutoFit/>
            </a:bodyPr>
            <a:lstStyle/>
            <a:p>
              <a:pPr algn="ctr"/>
              <a:r>
                <a:rPr lang="en-US" sz="1600" b="1" dirty="0"/>
                <a:t>2010:</a:t>
              </a:r>
            </a:p>
            <a:p>
              <a:pPr algn="ctr"/>
              <a:r>
                <a:rPr lang="en-US" sz="1600" dirty="0"/>
                <a:t>SAP HANA initially introduced</a:t>
              </a:r>
            </a:p>
          </p:txBody>
        </p:sp>
        <p:sp>
          <p:nvSpPr>
            <p:cNvPr id="37" name="TextBox 36">
              <a:extLst>
                <a:ext uri="{FF2B5EF4-FFF2-40B4-BE49-F238E27FC236}">
                  <a16:creationId xmlns:a16="http://schemas.microsoft.com/office/drawing/2014/main" id="{2A968847-232D-63F9-0746-C3FAB419FD1A}"/>
                </a:ext>
              </a:extLst>
            </p:cNvPr>
            <p:cNvSpPr txBox="1"/>
            <p:nvPr/>
          </p:nvSpPr>
          <p:spPr>
            <a:xfrm>
              <a:off x="4669277" y="3160672"/>
              <a:ext cx="2029973" cy="1077218"/>
            </a:xfrm>
            <a:prstGeom prst="rect">
              <a:avLst/>
            </a:prstGeom>
            <a:noFill/>
          </p:spPr>
          <p:txBody>
            <a:bodyPr wrap="square" rtlCol="0">
              <a:spAutoFit/>
            </a:bodyPr>
            <a:lstStyle/>
            <a:p>
              <a:pPr algn="ctr"/>
              <a:r>
                <a:rPr lang="en-US" sz="1600" b="1" dirty="0"/>
                <a:t>2002:</a:t>
              </a:r>
            </a:p>
            <a:p>
              <a:pPr algn="ctr"/>
              <a:r>
                <a:rPr lang="en-US" sz="1600" dirty="0"/>
                <a:t>SAP NetWeaver and NetWeaver Java introduced</a:t>
              </a:r>
            </a:p>
          </p:txBody>
        </p:sp>
        <p:sp>
          <p:nvSpPr>
            <p:cNvPr id="39" name="TextBox 38">
              <a:extLst>
                <a:ext uri="{FF2B5EF4-FFF2-40B4-BE49-F238E27FC236}">
                  <a16:creationId xmlns:a16="http://schemas.microsoft.com/office/drawing/2014/main" id="{EBFA6991-1F64-D096-1FB6-7022D61A927B}"/>
                </a:ext>
              </a:extLst>
            </p:cNvPr>
            <p:cNvSpPr txBox="1"/>
            <p:nvPr/>
          </p:nvSpPr>
          <p:spPr>
            <a:xfrm>
              <a:off x="2998213" y="5597996"/>
              <a:ext cx="2029973" cy="1077218"/>
            </a:xfrm>
            <a:prstGeom prst="rect">
              <a:avLst/>
            </a:prstGeom>
            <a:noFill/>
          </p:spPr>
          <p:txBody>
            <a:bodyPr wrap="square" rtlCol="0">
              <a:spAutoFit/>
            </a:bodyPr>
            <a:lstStyle/>
            <a:p>
              <a:pPr algn="ctr"/>
              <a:r>
                <a:rPr lang="en-US" sz="1600" b="1" dirty="0"/>
                <a:t>2002:</a:t>
              </a:r>
            </a:p>
            <a:p>
              <a:pPr algn="ctr"/>
              <a:r>
                <a:rPr lang="en-US" sz="1600" dirty="0"/>
                <a:t>SAP R/3 Enterprise &amp; Web AS 6.20 released</a:t>
              </a:r>
            </a:p>
          </p:txBody>
        </p:sp>
        <p:sp>
          <p:nvSpPr>
            <p:cNvPr id="40" name="TextBox 39">
              <a:extLst>
                <a:ext uri="{FF2B5EF4-FFF2-40B4-BE49-F238E27FC236}">
                  <a16:creationId xmlns:a16="http://schemas.microsoft.com/office/drawing/2014/main" id="{D43041CC-668C-537C-1CF5-9B7C3D0D7047}"/>
                </a:ext>
              </a:extLst>
            </p:cNvPr>
            <p:cNvSpPr txBox="1"/>
            <p:nvPr/>
          </p:nvSpPr>
          <p:spPr>
            <a:xfrm>
              <a:off x="1402818" y="3160672"/>
              <a:ext cx="2029973" cy="1077218"/>
            </a:xfrm>
            <a:prstGeom prst="rect">
              <a:avLst/>
            </a:prstGeom>
            <a:noFill/>
          </p:spPr>
          <p:txBody>
            <a:bodyPr wrap="square" rtlCol="0">
              <a:spAutoFit/>
            </a:bodyPr>
            <a:lstStyle/>
            <a:p>
              <a:pPr algn="ctr"/>
              <a:r>
                <a:rPr lang="en-US" sz="1600" b="1" dirty="0"/>
                <a:t>2001:</a:t>
              </a:r>
            </a:p>
            <a:p>
              <a:pPr algn="ctr"/>
              <a:r>
                <a:rPr lang="en-US" sz="1600" dirty="0"/>
                <a:t>SAP ICM &amp; Business Server Pages introduced</a:t>
              </a:r>
            </a:p>
          </p:txBody>
        </p:sp>
      </p:grpSp>
      <p:sp>
        <p:nvSpPr>
          <p:cNvPr id="46" name="Rectangle 45">
            <a:extLst>
              <a:ext uri="{FF2B5EF4-FFF2-40B4-BE49-F238E27FC236}">
                <a16:creationId xmlns:a16="http://schemas.microsoft.com/office/drawing/2014/main" id="{93769C2D-5769-2672-F2FC-47BAE0EAAEFD}"/>
              </a:ext>
            </a:extLst>
          </p:cNvPr>
          <p:cNvSpPr/>
          <p:nvPr/>
        </p:nvSpPr>
        <p:spPr>
          <a:xfrm>
            <a:off x="1898650" y="7446616"/>
            <a:ext cx="6499457" cy="3459801"/>
          </a:xfrm>
          <a:prstGeom prst="rect">
            <a:avLst/>
          </a:prstGeom>
          <a:solidFill>
            <a:srgbClr val="1B0A6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grpSp>
        <p:nvGrpSpPr>
          <p:cNvPr id="47" name="Group 46">
            <a:extLst>
              <a:ext uri="{FF2B5EF4-FFF2-40B4-BE49-F238E27FC236}">
                <a16:creationId xmlns:a16="http://schemas.microsoft.com/office/drawing/2014/main" id="{5787FEC0-2BB6-A775-3804-B8FE712D64C6}"/>
              </a:ext>
            </a:extLst>
          </p:cNvPr>
          <p:cNvGrpSpPr/>
          <p:nvPr/>
        </p:nvGrpSpPr>
        <p:grpSpPr>
          <a:xfrm>
            <a:off x="2032453" y="7958429"/>
            <a:ext cx="1221600" cy="1049046"/>
            <a:chOff x="2611636" y="2108158"/>
            <a:chExt cx="609600" cy="525463"/>
          </a:xfrm>
          <a:solidFill>
            <a:schemeClr val="bg1"/>
          </a:solidFill>
        </p:grpSpPr>
        <p:sp>
          <p:nvSpPr>
            <p:cNvPr id="48" name="Freeform 88">
              <a:extLst>
                <a:ext uri="{FF2B5EF4-FFF2-40B4-BE49-F238E27FC236}">
                  <a16:creationId xmlns:a16="http://schemas.microsoft.com/office/drawing/2014/main" id="{F4E2DD94-7BD9-C6C6-E535-D37A4662ECFD}"/>
                </a:ext>
              </a:extLst>
            </p:cNvPr>
            <p:cNvSpPr>
              <a:spLocks noEditPoints="1"/>
            </p:cNvSpPr>
            <p:nvPr/>
          </p:nvSpPr>
          <p:spPr bwMode="auto">
            <a:xfrm>
              <a:off x="2897386" y="2306596"/>
              <a:ext cx="323850" cy="327025"/>
            </a:xfrm>
            <a:custGeom>
              <a:avLst/>
              <a:gdLst>
                <a:gd name="T0" fmla="*/ 4 w 90"/>
                <a:gd name="T1" fmla="*/ 28 h 91"/>
                <a:gd name="T2" fmla="*/ 0 w 90"/>
                <a:gd name="T3" fmla="*/ 44 h 91"/>
                <a:gd name="T4" fmla="*/ 8 w 90"/>
                <a:gd name="T5" fmla="*/ 49 h 91"/>
                <a:gd name="T6" fmla="*/ 5 w 90"/>
                <a:gd name="T7" fmla="*/ 60 h 91"/>
                <a:gd name="T8" fmla="*/ 4 w 90"/>
                <a:gd name="T9" fmla="*/ 65 h 91"/>
                <a:gd name="T10" fmla="*/ 14 w 90"/>
                <a:gd name="T11" fmla="*/ 78 h 91"/>
                <a:gd name="T12" fmla="*/ 21 w 90"/>
                <a:gd name="T13" fmla="*/ 74 h 91"/>
                <a:gd name="T14" fmla="*/ 27 w 90"/>
                <a:gd name="T15" fmla="*/ 84 h 91"/>
                <a:gd name="T16" fmla="*/ 43 w 90"/>
                <a:gd name="T17" fmla="*/ 91 h 91"/>
                <a:gd name="T18" fmla="*/ 47 w 90"/>
                <a:gd name="T19" fmla="*/ 88 h 91"/>
                <a:gd name="T20" fmla="*/ 57 w 90"/>
                <a:gd name="T21" fmla="*/ 81 h 91"/>
                <a:gd name="T22" fmla="*/ 62 w 90"/>
                <a:gd name="T23" fmla="*/ 87 h 91"/>
                <a:gd name="T24" fmla="*/ 76 w 90"/>
                <a:gd name="T25" fmla="*/ 78 h 91"/>
                <a:gd name="T26" fmla="*/ 73 w 90"/>
                <a:gd name="T27" fmla="*/ 70 h 91"/>
                <a:gd name="T28" fmla="*/ 84 w 90"/>
                <a:gd name="T29" fmla="*/ 63 h 91"/>
                <a:gd name="T30" fmla="*/ 90 w 90"/>
                <a:gd name="T31" fmla="*/ 47 h 91"/>
                <a:gd name="T32" fmla="*/ 87 w 90"/>
                <a:gd name="T33" fmla="*/ 43 h 91"/>
                <a:gd name="T34" fmla="*/ 80 w 90"/>
                <a:gd name="T35" fmla="*/ 34 h 91"/>
                <a:gd name="T36" fmla="*/ 86 w 90"/>
                <a:gd name="T37" fmla="*/ 26 h 91"/>
                <a:gd name="T38" fmla="*/ 76 w 90"/>
                <a:gd name="T39" fmla="*/ 13 h 91"/>
                <a:gd name="T40" fmla="*/ 69 w 90"/>
                <a:gd name="T41" fmla="*/ 17 h 91"/>
                <a:gd name="T42" fmla="*/ 63 w 90"/>
                <a:gd name="T43" fmla="*/ 7 h 91"/>
                <a:gd name="T44" fmla="*/ 46 w 90"/>
                <a:gd name="T45" fmla="*/ 1 h 91"/>
                <a:gd name="T46" fmla="*/ 43 w 90"/>
                <a:gd name="T47" fmla="*/ 3 h 91"/>
                <a:gd name="T48" fmla="*/ 33 w 90"/>
                <a:gd name="T49" fmla="*/ 10 h 91"/>
                <a:gd name="T50" fmla="*/ 28 w 90"/>
                <a:gd name="T51" fmla="*/ 4 h 91"/>
                <a:gd name="T52" fmla="*/ 14 w 90"/>
                <a:gd name="T53" fmla="*/ 13 h 91"/>
                <a:gd name="T54" fmla="*/ 13 w 90"/>
                <a:gd name="T55" fmla="*/ 17 h 91"/>
                <a:gd name="T56" fmla="*/ 11 w 90"/>
                <a:gd name="T57" fmla="*/ 29 h 91"/>
                <a:gd name="T58" fmla="*/ 16 w 90"/>
                <a:gd name="T59" fmla="*/ 34 h 91"/>
                <a:gd name="T60" fmla="*/ 23 w 90"/>
                <a:gd name="T61" fmla="*/ 20 h 91"/>
                <a:gd name="T62" fmla="*/ 27 w 90"/>
                <a:gd name="T63" fmla="*/ 12 h 91"/>
                <a:gd name="T64" fmla="*/ 33 w 90"/>
                <a:gd name="T65" fmla="*/ 17 h 91"/>
                <a:gd name="T66" fmla="*/ 47 w 90"/>
                <a:gd name="T67" fmla="*/ 12 h 91"/>
                <a:gd name="T68" fmla="*/ 56 w 90"/>
                <a:gd name="T69" fmla="*/ 9 h 91"/>
                <a:gd name="T70" fmla="*/ 57 w 90"/>
                <a:gd name="T71" fmla="*/ 17 h 91"/>
                <a:gd name="T72" fmla="*/ 70 w 90"/>
                <a:gd name="T73" fmla="*/ 24 h 91"/>
                <a:gd name="T74" fmla="*/ 79 w 90"/>
                <a:gd name="T75" fmla="*/ 27 h 91"/>
                <a:gd name="T76" fmla="*/ 74 w 90"/>
                <a:gd name="T77" fmla="*/ 34 h 91"/>
                <a:gd name="T78" fmla="*/ 78 w 90"/>
                <a:gd name="T79" fmla="*/ 48 h 91"/>
                <a:gd name="T80" fmla="*/ 82 w 90"/>
                <a:gd name="T81" fmla="*/ 57 h 91"/>
                <a:gd name="T82" fmla="*/ 74 w 90"/>
                <a:gd name="T83" fmla="*/ 58 h 91"/>
                <a:gd name="T84" fmla="*/ 67 w 90"/>
                <a:gd name="T85" fmla="*/ 71 h 91"/>
                <a:gd name="T86" fmla="*/ 63 w 90"/>
                <a:gd name="T87" fmla="*/ 79 h 91"/>
                <a:gd name="T88" fmla="*/ 57 w 90"/>
                <a:gd name="T89" fmla="*/ 74 h 91"/>
                <a:gd name="T90" fmla="*/ 42 w 90"/>
                <a:gd name="T91" fmla="*/ 79 h 91"/>
                <a:gd name="T92" fmla="*/ 34 w 90"/>
                <a:gd name="T93" fmla="*/ 82 h 91"/>
                <a:gd name="T94" fmla="*/ 33 w 90"/>
                <a:gd name="T95" fmla="*/ 74 h 91"/>
                <a:gd name="T96" fmla="*/ 19 w 90"/>
                <a:gd name="T97" fmla="*/ 68 h 91"/>
                <a:gd name="T98" fmla="*/ 11 w 90"/>
                <a:gd name="T99" fmla="*/ 64 h 91"/>
                <a:gd name="T100" fmla="*/ 16 w 90"/>
                <a:gd name="T101" fmla="*/ 57 h 91"/>
                <a:gd name="T102" fmla="*/ 11 w 90"/>
                <a:gd name="T103" fmla="*/ 43 h 91"/>
                <a:gd name="T104" fmla="*/ 8 w 90"/>
                <a:gd name="T105" fmla="*/ 35 h 91"/>
                <a:gd name="T106" fmla="*/ 16 w 90"/>
                <a:gd name="T107"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1">
                  <a:moveTo>
                    <a:pt x="6" y="28"/>
                  </a:moveTo>
                  <a:cubicBezTo>
                    <a:pt x="5" y="28"/>
                    <a:pt x="5" y="28"/>
                    <a:pt x="4" y="28"/>
                  </a:cubicBezTo>
                  <a:cubicBezTo>
                    <a:pt x="3" y="29"/>
                    <a:pt x="3" y="30"/>
                    <a:pt x="3" y="30"/>
                  </a:cubicBezTo>
                  <a:cubicBezTo>
                    <a:pt x="0" y="44"/>
                    <a:pt x="0" y="44"/>
                    <a:pt x="0" y="44"/>
                  </a:cubicBezTo>
                  <a:cubicBezTo>
                    <a:pt x="0" y="46"/>
                    <a:pt x="1" y="47"/>
                    <a:pt x="2" y="48"/>
                  </a:cubicBezTo>
                  <a:cubicBezTo>
                    <a:pt x="8" y="49"/>
                    <a:pt x="8" y="49"/>
                    <a:pt x="8" y="49"/>
                  </a:cubicBezTo>
                  <a:cubicBezTo>
                    <a:pt x="8" y="52"/>
                    <a:pt x="9" y="55"/>
                    <a:pt x="9" y="57"/>
                  </a:cubicBezTo>
                  <a:cubicBezTo>
                    <a:pt x="5" y="60"/>
                    <a:pt x="5" y="60"/>
                    <a:pt x="5" y="60"/>
                  </a:cubicBezTo>
                  <a:cubicBezTo>
                    <a:pt x="4" y="61"/>
                    <a:pt x="4" y="62"/>
                    <a:pt x="4" y="62"/>
                  </a:cubicBezTo>
                  <a:cubicBezTo>
                    <a:pt x="4" y="63"/>
                    <a:pt x="4" y="64"/>
                    <a:pt x="4" y="65"/>
                  </a:cubicBezTo>
                  <a:cubicBezTo>
                    <a:pt x="12" y="76"/>
                    <a:pt x="12" y="76"/>
                    <a:pt x="12" y="76"/>
                  </a:cubicBezTo>
                  <a:cubicBezTo>
                    <a:pt x="13" y="77"/>
                    <a:pt x="13" y="78"/>
                    <a:pt x="14" y="78"/>
                  </a:cubicBezTo>
                  <a:cubicBezTo>
                    <a:pt x="15" y="78"/>
                    <a:pt x="16" y="78"/>
                    <a:pt x="16" y="77"/>
                  </a:cubicBezTo>
                  <a:cubicBezTo>
                    <a:pt x="21" y="74"/>
                    <a:pt x="21" y="74"/>
                    <a:pt x="21" y="74"/>
                  </a:cubicBezTo>
                  <a:cubicBezTo>
                    <a:pt x="23" y="76"/>
                    <a:pt x="26" y="78"/>
                    <a:pt x="28" y="79"/>
                  </a:cubicBezTo>
                  <a:cubicBezTo>
                    <a:pt x="27" y="84"/>
                    <a:pt x="27" y="84"/>
                    <a:pt x="27" y="84"/>
                  </a:cubicBezTo>
                  <a:cubicBezTo>
                    <a:pt x="27" y="86"/>
                    <a:pt x="28" y="88"/>
                    <a:pt x="30" y="88"/>
                  </a:cubicBezTo>
                  <a:cubicBezTo>
                    <a:pt x="43" y="91"/>
                    <a:pt x="43" y="91"/>
                    <a:pt x="43" y="91"/>
                  </a:cubicBezTo>
                  <a:cubicBezTo>
                    <a:pt x="44" y="91"/>
                    <a:pt x="44" y="91"/>
                    <a:pt x="44" y="91"/>
                  </a:cubicBezTo>
                  <a:cubicBezTo>
                    <a:pt x="45" y="91"/>
                    <a:pt x="47" y="90"/>
                    <a:pt x="47" y="88"/>
                  </a:cubicBezTo>
                  <a:cubicBezTo>
                    <a:pt x="48" y="83"/>
                    <a:pt x="48" y="83"/>
                    <a:pt x="48" y="83"/>
                  </a:cubicBezTo>
                  <a:cubicBezTo>
                    <a:pt x="51" y="82"/>
                    <a:pt x="54" y="82"/>
                    <a:pt x="57" y="81"/>
                  </a:cubicBezTo>
                  <a:cubicBezTo>
                    <a:pt x="60" y="85"/>
                    <a:pt x="60" y="85"/>
                    <a:pt x="60" y="85"/>
                  </a:cubicBezTo>
                  <a:cubicBezTo>
                    <a:pt x="60" y="86"/>
                    <a:pt x="61" y="87"/>
                    <a:pt x="62" y="87"/>
                  </a:cubicBezTo>
                  <a:cubicBezTo>
                    <a:pt x="63" y="87"/>
                    <a:pt x="63" y="87"/>
                    <a:pt x="64" y="86"/>
                  </a:cubicBezTo>
                  <a:cubicBezTo>
                    <a:pt x="76" y="78"/>
                    <a:pt x="76" y="78"/>
                    <a:pt x="76" y="78"/>
                  </a:cubicBezTo>
                  <a:cubicBezTo>
                    <a:pt x="77" y="77"/>
                    <a:pt x="77" y="75"/>
                    <a:pt x="76" y="74"/>
                  </a:cubicBezTo>
                  <a:cubicBezTo>
                    <a:pt x="73" y="70"/>
                    <a:pt x="73" y="70"/>
                    <a:pt x="73" y="70"/>
                  </a:cubicBezTo>
                  <a:cubicBezTo>
                    <a:pt x="75" y="67"/>
                    <a:pt x="77" y="65"/>
                    <a:pt x="78" y="62"/>
                  </a:cubicBezTo>
                  <a:cubicBezTo>
                    <a:pt x="84" y="63"/>
                    <a:pt x="84" y="63"/>
                    <a:pt x="84" y="63"/>
                  </a:cubicBezTo>
                  <a:cubicBezTo>
                    <a:pt x="85" y="64"/>
                    <a:pt x="87" y="62"/>
                    <a:pt x="87" y="61"/>
                  </a:cubicBezTo>
                  <a:cubicBezTo>
                    <a:pt x="90" y="47"/>
                    <a:pt x="90" y="47"/>
                    <a:pt x="90" y="47"/>
                  </a:cubicBezTo>
                  <a:cubicBezTo>
                    <a:pt x="90" y="46"/>
                    <a:pt x="90" y="45"/>
                    <a:pt x="89" y="45"/>
                  </a:cubicBezTo>
                  <a:cubicBezTo>
                    <a:pt x="89" y="44"/>
                    <a:pt x="88" y="44"/>
                    <a:pt x="87" y="43"/>
                  </a:cubicBezTo>
                  <a:cubicBezTo>
                    <a:pt x="82" y="42"/>
                    <a:pt x="82" y="42"/>
                    <a:pt x="82" y="42"/>
                  </a:cubicBezTo>
                  <a:cubicBezTo>
                    <a:pt x="82" y="39"/>
                    <a:pt x="81" y="37"/>
                    <a:pt x="80" y="34"/>
                  </a:cubicBezTo>
                  <a:cubicBezTo>
                    <a:pt x="85" y="31"/>
                    <a:pt x="85" y="31"/>
                    <a:pt x="85" y="31"/>
                  </a:cubicBezTo>
                  <a:cubicBezTo>
                    <a:pt x="86" y="30"/>
                    <a:pt x="87" y="28"/>
                    <a:pt x="86" y="26"/>
                  </a:cubicBezTo>
                  <a:cubicBezTo>
                    <a:pt x="78" y="15"/>
                    <a:pt x="78" y="15"/>
                    <a:pt x="78" y="15"/>
                  </a:cubicBezTo>
                  <a:cubicBezTo>
                    <a:pt x="77" y="14"/>
                    <a:pt x="77" y="14"/>
                    <a:pt x="76" y="13"/>
                  </a:cubicBezTo>
                  <a:cubicBezTo>
                    <a:pt x="75" y="13"/>
                    <a:pt x="74" y="13"/>
                    <a:pt x="73" y="14"/>
                  </a:cubicBezTo>
                  <a:cubicBezTo>
                    <a:pt x="69" y="17"/>
                    <a:pt x="69" y="17"/>
                    <a:pt x="69" y="17"/>
                  </a:cubicBezTo>
                  <a:cubicBezTo>
                    <a:pt x="67" y="15"/>
                    <a:pt x="64" y="13"/>
                    <a:pt x="62" y="12"/>
                  </a:cubicBezTo>
                  <a:cubicBezTo>
                    <a:pt x="63" y="7"/>
                    <a:pt x="63" y="7"/>
                    <a:pt x="63" y="7"/>
                  </a:cubicBezTo>
                  <a:cubicBezTo>
                    <a:pt x="63" y="5"/>
                    <a:pt x="62" y="4"/>
                    <a:pt x="60" y="3"/>
                  </a:cubicBezTo>
                  <a:cubicBezTo>
                    <a:pt x="46" y="1"/>
                    <a:pt x="46" y="1"/>
                    <a:pt x="46" y="1"/>
                  </a:cubicBezTo>
                  <a:cubicBezTo>
                    <a:pt x="45" y="0"/>
                    <a:pt x="45" y="1"/>
                    <a:pt x="44" y="1"/>
                  </a:cubicBezTo>
                  <a:cubicBezTo>
                    <a:pt x="43" y="2"/>
                    <a:pt x="43" y="2"/>
                    <a:pt x="43" y="3"/>
                  </a:cubicBezTo>
                  <a:cubicBezTo>
                    <a:pt x="42" y="8"/>
                    <a:pt x="42" y="8"/>
                    <a:pt x="42" y="8"/>
                  </a:cubicBezTo>
                  <a:cubicBezTo>
                    <a:pt x="39" y="9"/>
                    <a:pt x="36" y="9"/>
                    <a:pt x="33" y="10"/>
                  </a:cubicBezTo>
                  <a:cubicBezTo>
                    <a:pt x="30" y="6"/>
                    <a:pt x="30" y="6"/>
                    <a:pt x="30" y="6"/>
                  </a:cubicBezTo>
                  <a:cubicBezTo>
                    <a:pt x="30" y="5"/>
                    <a:pt x="29" y="5"/>
                    <a:pt x="28" y="4"/>
                  </a:cubicBezTo>
                  <a:cubicBezTo>
                    <a:pt x="27" y="4"/>
                    <a:pt x="26" y="4"/>
                    <a:pt x="26" y="5"/>
                  </a:cubicBezTo>
                  <a:cubicBezTo>
                    <a:pt x="14" y="13"/>
                    <a:pt x="14" y="13"/>
                    <a:pt x="14" y="13"/>
                  </a:cubicBezTo>
                  <a:cubicBezTo>
                    <a:pt x="13" y="13"/>
                    <a:pt x="13" y="14"/>
                    <a:pt x="13" y="15"/>
                  </a:cubicBezTo>
                  <a:cubicBezTo>
                    <a:pt x="13" y="16"/>
                    <a:pt x="13" y="16"/>
                    <a:pt x="13" y="17"/>
                  </a:cubicBezTo>
                  <a:cubicBezTo>
                    <a:pt x="16" y="22"/>
                    <a:pt x="16" y="22"/>
                    <a:pt x="16" y="22"/>
                  </a:cubicBezTo>
                  <a:cubicBezTo>
                    <a:pt x="14" y="24"/>
                    <a:pt x="13" y="26"/>
                    <a:pt x="11" y="29"/>
                  </a:cubicBezTo>
                  <a:lnTo>
                    <a:pt x="6" y="28"/>
                  </a:lnTo>
                  <a:close/>
                  <a:moveTo>
                    <a:pt x="16" y="34"/>
                  </a:moveTo>
                  <a:cubicBezTo>
                    <a:pt x="18" y="30"/>
                    <a:pt x="20" y="27"/>
                    <a:pt x="23" y="24"/>
                  </a:cubicBezTo>
                  <a:cubicBezTo>
                    <a:pt x="24" y="23"/>
                    <a:pt x="24" y="21"/>
                    <a:pt x="23" y="20"/>
                  </a:cubicBezTo>
                  <a:cubicBezTo>
                    <a:pt x="20" y="16"/>
                    <a:pt x="20" y="16"/>
                    <a:pt x="20" y="16"/>
                  </a:cubicBezTo>
                  <a:cubicBezTo>
                    <a:pt x="27" y="12"/>
                    <a:pt x="27" y="12"/>
                    <a:pt x="27" y="12"/>
                  </a:cubicBezTo>
                  <a:cubicBezTo>
                    <a:pt x="29" y="16"/>
                    <a:pt x="29" y="16"/>
                    <a:pt x="29" y="16"/>
                  </a:cubicBezTo>
                  <a:cubicBezTo>
                    <a:pt x="30" y="17"/>
                    <a:pt x="32" y="17"/>
                    <a:pt x="33" y="17"/>
                  </a:cubicBezTo>
                  <a:cubicBezTo>
                    <a:pt x="37" y="15"/>
                    <a:pt x="40" y="15"/>
                    <a:pt x="44" y="14"/>
                  </a:cubicBezTo>
                  <a:cubicBezTo>
                    <a:pt x="46" y="14"/>
                    <a:pt x="47" y="13"/>
                    <a:pt x="47" y="12"/>
                  </a:cubicBezTo>
                  <a:cubicBezTo>
                    <a:pt x="48" y="7"/>
                    <a:pt x="48" y="7"/>
                    <a:pt x="48" y="7"/>
                  </a:cubicBezTo>
                  <a:cubicBezTo>
                    <a:pt x="56" y="9"/>
                    <a:pt x="56" y="9"/>
                    <a:pt x="56" y="9"/>
                  </a:cubicBezTo>
                  <a:cubicBezTo>
                    <a:pt x="55" y="13"/>
                    <a:pt x="55" y="13"/>
                    <a:pt x="55" y="13"/>
                  </a:cubicBezTo>
                  <a:cubicBezTo>
                    <a:pt x="55" y="15"/>
                    <a:pt x="55" y="16"/>
                    <a:pt x="57" y="17"/>
                  </a:cubicBezTo>
                  <a:cubicBezTo>
                    <a:pt x="60" y="18"/>
                    <a:pt x="64" y="20"/>
                    <a:pt x="66" y="23"/>
                  </a:cubicBezTo>
                  <a:cubicBezTo>
                    <a:pt x="67" y="24"/>
                    <a:pt x="69" y="24"/>
                    <a:pt x="70" y="24"/>
                  </a:cubicBezTo>
                  <a:cubicBezTo>
                    <a:pt x="74" y="21"/>
                    <a:pt x="74" y="21"/>
                    <a:pt x="74" y="21"/>
                  </a:cubicBezTo>
                  <a:cubicBezTo>
                    <a:pt x="79" y="27"/>
                    <a:pt x="79" y="27"/>
                    <a:pt x="79" y="27"/>
                  </a:cubicBezTo>
                  <a:cubicBezTo>
                    <a:pt x="75" y="30"/>
                    <a:pt x="75" y="30"/>
                    <a:pt x="75" y="30"/>
                  </a:cubicBezTo>
                  <a:cubicBezTo>
                    <a:pt x="74" y="31"/>
                    <a:pt x="73" y="32"/>
                    <a:pt x="74" y="34"/>
                  </a:cubicBezTo>
                  <a:cubicBezTo>
                    <a:pt x="75" y="37"/>
                    <a:pt x="76" y="41"/>
                    <a:pt x="76" y="45"/>
                  </a:cubicBezTo>
                  <a:cubicBezTo>
                    <a:pt x="76" y="46"/>
                    <a:pt x="77" y="48"/>
                    <a:pt x="78" y="48"/>
                  </a:cubicBezTo>
                  <a:cubicBezTo>
                    <a:pt x="83" y="49"/>
                    <a:pt x="83" y="49"/>
                    <a:pt x="83" y="49"/>
                  </a:cubicBezTo>
                  <a:cubicBezTo>
                    <a:pt x="82" y="57"/>
                    <a:pt x="82" y="57"/>
                    <a:pt x="82" y="57"/>
                  </a:cubicBezTo>
                  <a:cubicBezTo>
                    <a:pt x="77" y="56"/>
                    <a:pt x="77" y="56"/>
                    <a:pt x="77" y="56"/>
                  </a:cubicBezTo>
                  <a:cubicBezTo>
                    <a:pt x="76" y="55"/>
                    <a:pt x="74" y="56"/>
                    <a:pt x="74" y="58"/>
                  </a:cubicBezTo>
                  <a:cubicBezTo>
                    <a:pt x="72" y="61"/>
                    <a:pt x="70" y="64"/>
                    <a:pt x="67" y="67"/>
                  </a:cubicBezTo>
                  <a:cubicBezTo>
                    <a:pt x="66" y="68"/>
                    <a:pt x="66" y="70"/>
                    <a:pt x="67" y="71"/>
                  </a:cubicBezTo>
                  <a:cubicBezTo>
                    <a:pt x="70" y="75"/>
                    <a:pt x="70" y="75"/>
                    <a:pt x="70" y="75"/>
                  </a:cubicBezTo>
                  <a:cubicBezTo>
                    <a:pt x="63" y="79"/>
                    <a:pt x="63" y="79"/>
                    <a:pt x="63" y="79"/>
                  </a:cubicBezTo>
                  <a:cubicBezTo>
                    <a:pt x="60" y="75"/>
                    <a:pt x="60" y="75"/>
                    <a:pt x="60" y="75"/>
                  </a:cubicBezTo>
                  <a:cubicBezTo>
                    <a:pt x="60" y="74"/>
                    <a:pt x="58" y="74"/>
                    <a:pt x="57" y="74"/>
                  </a:cubicBezTo>
                  <a:cubicBezTo>
                    <a:pt x="53" y="76"/>
                    <a:pt x="49" y="77"/>
                    <a:pt x="45" y="77"/>
                  </a:cubicBezTo>
                  <a:cubicBezTo>
                    <a:pt x="44" y="77"/>
                    <a:pt x="43" y="78"/>
                    <a:pt x="42" y="79"/>
                  </a:cubicBezTo>
                  <a:cubicBezTo>
                    <a:pt x="42" y="84"/>
                    <a:pt x="42" y="84"/>
                    <a:pt x="42" y="84"/>
                  </a:cubicBezTo>
                  <a:cubicBezTo>
                    <a:pt x="34" y="82"/>
                    <a:pt x="34" y="82"/>
                    <a:pt x="34" y="82"/>
                  </a:cubicBezTo>
                  <a:cubicBezTo>
                    <a:pt x="35" y="78"/>
                    <a:pt x="35" y="78"/>
                    <a:pt x="35" y="78"/>
                  </a:cubicBezTo>
                  <a:cubicBezTo>
                    <a:pt x="35" y="76"/>
                    <a:pt x="34" y="75"/>
                    <a:pt x="33" y="74"/>
                  </a:cubicBezTo>
                  <a:cubicBezTo>
                    <a:pt x="29" y="73"/>
                    <a:pt x="26" y="71"/>
                    <a:pt x="23" y="68"/>
                  </a:cubicBezTo>
                  <a:cubicBezTo>
                    <a:pt x="22" y="67"/>
                    <a:pt x="21" y="67"/>
                    <a:pt x="19" y="68"/>
                  </a:cubicBezTo>
                  <a:cubicBezTo>
                    <a:pt x="15" y="70"/>
                    <a:pt x="15" y="70"/>
                    <a:pt x="15" y="70"/>
                  </a:cubicBezTo>
                  <a:cubicBezTo>
                    <a:pt x="11" y="64"/>
                    <a:pt x="11" y="64"/>
                    <a:pt x="11" y="64"/>
                  </a:cubicBezTo>
                  <a:cubicBezTo>
                    <a:pt x="15" y="61"/>
                    <a:pt x="15" y="61"/>
                    <a:pt x="15" y="61"/>
                  </a:cubicBezTo>
                  <a:cubicBezTo>
                    <a:pt x="16" y="60"/>
                    <a:pt x="17" y="59"/>
                    <a:pt x="16" y="57"/>
                  </a:cubicBezTo>
                  <a:cubicBezTo>
                    <a:pt x="15" y="54"/>
                    <a:pt x="14" y="50"/>
                    <a:pt x="14" y="46"/>
                  </a:cubicBezTo>
                  <a:cubicBezTo>
                    <a:pt x="14" y="45"/>
                    <a:pt x="13" y="43"/>
                    <a:pt x="11" y="43"/>
                  </a:cubicBezTo>
                  <a:cubicBezTo>
                    <a:pt x="7" y="42"/>
                    <a:pt x="7" y="42"/>
                    <a:pt x="7" y="42"/>
                  </a:cubicBezTo>
                  <a:cubicBezTo>
                    <a:pt x="8" y="35"/>
                    <a:pt x="8" y="35"/>
                    <a:pt x="8" y="35"/>
                  </a:cubicBezTo>
                  <a:cubicBezTo>
                    <a:pt x="13" y="35"/>
                    <a:pt x="13" y="35"/>
                    <a:pt x="13" y="35"/>
                  </a:cubicBezTo>
                  <a:cubicBezTo>
                    <a:pt x="14" y="36"/>
                    <a:pt x="16" y="35"/>
                    <a:pt x="16" y="34"/>
                  </a:cubicBez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ru-RU" sz="834">
                <a:latin typeface="Franklin Gothic Medium" panose="020B0603020102020204" pitchFamily="34" charset="0"/>
              </a:endParaRPr>
            </a:p>
          </p:txBody>
        </p:sp>
        <p:sp>
          <p:nvSpPr>
            <p:cNvPr id="49" name="Freeform 89">
              <a:extLst>
                <a:ext uri="{FF2B5EF4-FFF2-40B4-BE49-F238E27FC236}">
                  <a16:creationId xmlns:a16="http://schemas.microsoft.com/office/drawing/2014/main" id="{CD066180-AB1C-B8B5-DDA3-D42F9E60BFBB}"/>
                </a:ext>
              </a:extLst>
            </p:cNvPr>
            <p:cNvSpPr>
              <a:spLocks noEditPoints="1"/>
            </p:cNvSpPr>
            <p:nvPr/>
          </p:nvSpPr>
          <p:spPr bwMode="auto">
            <a:xfrm>
              <a:off x="2976761" y="2385971"/>
              <a:ext cx="168275" cy="165100"/>
            </a:xfrm>
            <a:custGeom>
              <a:avLst/>
              <a:gdLst>
                <a:gd name="T0" fmla="*/ 19 w 47"/>
                <a:gd name="T1" fmla="*/ 46 h 46"/>
                <a:gd name="T2" fmla="*/ 19 w 47"/>
                <a:gd name="T3" fmla="*/ 46 h 46"/>
                <a:gd name="T4" fmla="*/ 23 w 47"/>
                <a:gd name="T5" fmla="*/ 46 h 46"/>
                <a:gd name="T6" fmla="*/ 45 w 47"/>
                <a:gd name="T7" fmla="*/ 28 h 46"/>
                <a:gd name="T8" fmla="*/ 27 w 47"/>
                <a:gd name="T9" fmla="*/ 2 h 46"/>
                <a:gd name="T10" fmla="*/ 10 w 47"/>
                <a:gd name="T11" fmla="*/ 5 h 46"/>
                <a:gd name="T12" fmla="*/ 1 w 47"/>
                <a:gd name="T13" fmla="*/ 19 h 46"/>
                <a:gd name="T14" fmla="*/ 4 w 47"/>
                <a:gd name="T15" fmla="*/ 36 h 46"/>
                <a:gd name="T16" fmla="*/ 19 w 47"/>
                <a:gd name="T17" fmla="*/ 46 h 46"/>
                <a:gd name="T18" fmla="*/ 7 w 47"/>
                <a:gd name="T19" fmla="*/ 21 h 46"/>
                <a:gd name="T20" fmla="*/ 14 w 47"/>
                <a:gd name="T21" fmla="*/ 10 h 46"/>
                <a:gd name="T22" fmla="*/ 23 w 47"/>
                <a:gd name="T23" fmla="*/ 7 h 46"/>
                <a:gd name="T24" fmla="*/ 26 w 47"/>
                <a:gd name="T25" fmla="*/ 8 h 46"/>
                <a:gd name="T26" fmla="*/ 39 w 47"/>
                <a:gd name="T27" fmla="*/ 27 h 46"/>
                <a:gd name="T28" fmla="*/ 32 w 47"/>
                <a:gd name="T29" fmla="*/ 37 h 46"/>
                <a:gd name="T30" fmla="*/ 20 w 47"/>
                <a:gd name="T31" fmla="*/ 39 h 46"/>
                <a:gd name="T32" fmla="*/ 20 w 47"/>
                <a:gd name="T33" fmla="*/ 39 h 46"/>
                <a:gd name="T34" fmla="*/ 9 w 47"/>
                <a:gd name="T35" fmla="*/ 33 h 46"/>
                <a:gd name="T36" fmla="*/ 7 w 47"/>
                <a:gd name="T3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6">
                  <a:moveTo>
                    <a:pt x="19" y="46"/>
                  </a:moveTo>
                  <a:cubicBezTo>
                    <a:pt x="19" y="46"/>
                    <a:pt x="19" y="46"/>
                    <a:pt x="19" y="46"/>
                  </a:cubicBezTo>
                  <a:cubicBezTo>
                    <a:pt x="20" y="46"/>
                    <a:pt x="21" y="46"/>
                    <a:pt x="23" y="46"/>
                  </a:cubicBezTo>
                  <a:cubicBezTo>
                    <a:pt x="33" y="46"/>
                    <a:pt x="43" y="39"/>
                    <a:pt x="45" y="28"/>
                  </a:cubicBezTo>
                  <a:cubicBezTo>
                    <a:pt x="47" y="16"/>
                    <a:pt x="39" y="4"/>
                    <a:pt x="27" y="2"/>
                  </a:cubicBezTo>
                  <a:cubicBezTo>
                    <a:pt x="21" y="0"/>
                    <a:pt x="15" y="2"/>
                    <a:pt x="10" y="5"/>
                  </a:cubicBezTo>
                  <a:cubicBezTo>
                    <a:pt x="5" y="8"/>
                    <a:pt x="2" y="13"/>
                    <a:pt x="1" y="19"/>
                  </a:cubicBezTo>
                  <a:cubicBezTo>
                    <a:pt x="0" y="25"/>
                    <a:pt x="1" y="31"/>
                    <a:pt x="4" y="36"/>
                  </a:cubicBezTo>
                  <a:cubicBezTo>
                    <a:pt x="8" y="41"/>
                    <a:pt x="13" y="44"/>
                    <a:pt x="19" y="46"/>
                  </a:cubicBezTo>
                  <a:close/>
                  <a:moveTo>
                    <a:pt x="7" y="21"/>
                  </a:moveTo>
                  <a:cubicBezTo>
                    <a:pt x="8" y="16"/>
                    <a:pt x="10" y="13"/>
                    <a:pt x="14" y="10"/>
                  </a:cubicBezTo>
                  <a:cubicBezTo>
                    <a:pt x="16" y="8"/>
                    <a:pt x="20" y="7"/>
                    <a:pt x="23" y="7"/>
                  </a:cubicBezTo>
                  <a:cubicBezTo>
                    <a:pt x="24" y="7"/>
                    <a:pt x="25" y="7"/>
                    <a:pt x="26" y="8"/>
                  </a:cubicBezTo>
                  <a:cubicBezTo>
                    <a:pt x="35" y="9"/>
                    <a:pt x="40" y="18"/>
                    <a:pt x="39" y="27"/>
                  </a:cubicBezTo>
                  <a:cubicBezTo>
                    <a:pt x="38" y="31"/>
                    <a:pt x="36" y="35"/>
                    <a:pt x="32" y="37"/>
                  </a:cubicBezTo>
                  <a:cubicBezTo>
                    <a:pt x="28" y="39"/>
                    <a:pt x="24" y="40"/>
                    <a:pt x="20" y="39"/>
                  </a:cubicBezTo>
                  <a:cubicBezTo>
                    <a:pt x="20" y="39"/>
                    <a:pt x="20" y="39"/>
                    <a:pt x="20" y="39"/>
                  </a:cubicBezTo>
                  <a:cubicBezTo>
                    <a:pt x="16" y="39"/>
                    <a:pt x="12" y="36"/>
                    <a:pt x="9" y="33"/>
                  </a:cubicBezTo>
                  <a:cubicBezTo>
                    <a:pt x="7" y="29"/>
                    <a:pt x="6" y="25"/>
                    <a:pt x="7" y="21"/>
                  </a:cubicBez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ru-RU" sz="834">
                <a:latin typeface="Franklin Gothic Medium" panose="020B0603020102020204" pitchFamily="34" charset="0"/>
              </a:endParaRPr>
            </a:p>
          </p:txBody>
        </p:sp>
        <p:sp>
          <p:nvSpPr>
            <p:cNvPr id="50" name="Freeform 90">
              <a:extLst>
                <a:ext uri="{FF2B5EF4-FFF2-40B4-BE49-F238E27FC236}">
                  <a16:creationId xmlns:a16="http://schemas.microsoft.com/office/drawing/2014/main" id="{41CEA900-D3B8-4CFC-9BD4-DF6B0610DD94}"/>
                </a:ext>
              </a:extLst>
            </p:cNvPr>
            <p:cNvSpPr>
              <a:spLocks noEditPoints="1"/>
            </p:cNvSpPr>
            <p:nvPr/>
          </p:nvSpPr>
          <p:spPr bwMode="auto">
            <a:xfrm>
              <a:off x="2611636" y="2108158"/>
              <a:ext cx="325438" cy="327025"/>
            </a:xfrm>
            <a:custGeom>
              <a:avLst/>
              <a:gdLst>
                <a:gd name="T0" fmla="*/ 6 w 90"/>
                <a:gd name="T1" fmla="*/ 62 h 91"/>
                <a:gd name="T2" fmla="*/ 16 w 90"/>
                <a:gd name="T3" fmla="*/ 68 h 91"/>
                <a:gd name="T4" fmla="*/ 12 w 90"/>
                <a:gd name="T5" fmla="*/ 75 h 91"/>
                <a:gd name="T6" fmla="*/ 24 w 90"/>
                <a:gd name="T7" fmla="*/ 85 h 91"/>
                <a:gd name="T8" fmla="*/ 32 w 90"/>
                <a:gd name="T9" fmla="*/ 80 h 91"/>
                <a:gd name="T10" fmla="*/ 41 w 90"/>
                <a:gd name="T11" fmla="*/ 88 h 91"/>
                <a:gd name="T12" fmla="*/ 44 w 90"/>
                <a:gd name="T13" fmla="*/ 91 h 91"/>
                <a:gd name="T14" fmla="*/ 58 w 90"/>
                <a:gd name="T15" fmla="*/ 89 h 91"/>
                <a:gd name="T16" fmla="*/ 60 w 90"/>
                <a:gd name="T17" fmla="*/ 80 h 91"/>
                <a:gd name="T18" fmla="*/ 72 w 90"/>
                <a:gd name="T19" fmla="*/ 79 h 91"/>
                <a:gd name="T20" fmla="*/ 85 w 90"/>
                <a:gd name="T21" fmla="*/ 67 h 91"/>
                <a:gd name="T22" fmla="*/ 80 w 90"/>
                <a:gd name="T23" fmla="*/ 59 h 91"/>
                <a:gd name="T24" fmla="*/ 88 w 90"/>
                <a:gd name="T25" fmla="*/ 50 h 91"/>
                <a:gd name="T26" fmla="*/ 90 w 90"/>
                <a:gd name="T27" fmla="*/ 46 h 91"/>
                <a:gd name="T28" fmla="*/ 85 w 90"/>
                <a:gd name="T29" fmla="*/ 30 h 91"/>
                <a:gd name="T30" fmla="*/ 75 w 90"/>
                <a:gd name="T31" fmla="*/ 23 h 91"/>
                <a:gd name="T32" fmla="*/ 79 w 90"/>
                <a:gd name="T33" fmla="*/ 16 h 91"/>
                <a:gd name="T34" fmla="*/ 66 w 90"/>
                <a:gd name="T35" fmla="*/ 6 h 91"/>
                <a:gd name="T36" fmla="*/ 62 w 90"/>
                <a:gd name="T37" fmla="*/ 6 h 91"/>
                <a:gd name="T38" fmla="*/ 50 w 90"/>
                <a:gd name="T39" fmla="*/ 9 h 91"/>
                <a:gd name="T40" fmla="*/ 46 w 90"/>
                <a:gd name="T41" fmla="*/ 1 h 91"/>
                <a:gd name="T42" fmla="*/ 30 w 90"/>
                <a:gd name="T43" fmla="*/ 4 h 91"/>
                <a:gd name="T44" fmla="*/ 30 w 90"/>
                <a:gd name="T45" fmla="*/ 12 h 91"/>
                <a:gd name="T46" fmla="*/ 18 w 90"/>
                <a:gd name="T47" fmla="*/ 13 h 91"/>
                <a:gd name="T48" fmla="*/ 14 w 90"/>
                <a:gd name="T49" fmla="*/ 13 h 91"/>
                <a:gd name="T50" fmla="*/ 5 w 90"/>
                <a:gd name="T51" fmla="*/ 27 h 91"/>
                <a:gd name="T52" fmla="*/ 10 w 90"/>
                <a:gd name="T53" fmla="*/ 32 h 91"/>
                <a:gd name="T54" fmla="*/ 3 w 90"/>
                <a:gd name="T55" fmla="*/ 41 h 91"/>
                <a:gd name="T56" fmla="*/ 0 w 90"/>
                <a:gd name="T57" fmla="*/ 45 h 91"/>
                <a:gd name="T58" fmla="*/ 21 w 90"/>
                <a:gd name="T59" fmla="*/ 22 h 91"/>
                <a:gd name="T60" fmla="*/ 35 w 90"/>
                <a:gd name="T61" fmla="*/ 16 h 91"/>
                <a:gd name="T62" fmla="*/ 36 w 90"/>
                <a:gd name="T63" fmla="*/ 8 h 91"/>
                <a:gd name="T64" fmla="*/ 44 w 90"/>
                <a:gd name="T65" fmla="*/ 12 h 91"/>
                <a:gd name="T66" fmla="*/ 58 w 90"/>
                <a:gd name="T67" fmla="*/ 17 h 91"/>
                <a:gd name="T68" fmla="*/ 65 w 90"/>
                <a:gd name="T69" fmla="*/ 13 h 91"/>
                <a:gd name="T70" fmla="*/ 68 w 90"/>
                <a:gd name="T71" fmla="*/ 21 h 91"/>
                <a:gd name="T72" fmla="*/ 74 w 90"/>
                <a:gd name="T73" fmla="*/ 35 h 91"/>
                <a:gd name="T74" fmla="*/ 82 w 90"/>
                <a:gd name="T75" fmla="*/ 36 h 91"/>
                <a:gd name="T76" fmla="*/ 79 w 90"/>
                <a:gd name="T77" fmla="*/ 45 h 91"/>
                <a:gd name="T78" fmla="*/ 73 w 90"/>
                <a:gd name="T79" fmla="*/ 59 h 91"/>
                <a:gd name="T80" fmla="*/ 78 w 90"/>
                <a:gd name="T81" fmla="*/ 65 h 91"/>
                <a:gd name="T82" fmla="*/ 70 w 90"/>
                <a:gd name="T83" fmla="*/ 69 h 91"/>
                <a:gd name="T84" fmla="*/ 56 w 90"/>
                <a:gd name="T85" fmla="*/ 75 h 91"/>
                <a:gd name="T86" fmla="*/ 54 w 90"/>
                <a:gd name="T87" fmla="*/ 83 h 91"/>
                <a:gd name="T88" fmla="*/ 46 w 90"/>
                <a:gd name="T89" fmla="*/ 79 h 91"/>
                <a:gd name="T90" fmla="*/ 32 w 90"/>
                <a:gd name="T91" fmla="*/ 74 h 91"/>
                <a:gd name="T92" fmla="*/ 28 w 90"/>
                <a:gd name="T93" fmla="*/ 75 h 91"/>
                <a:gd name="T94" fmla="*/ 19 w 90"/>
                <a:gd name="T95" fmla="*/ 74 h 91"/>
                <a:gd name="T96" fmla="*/ 22 w 90"/>
                <a:gd name="T97" fmla="*/ 66 h 91"/>
                <a:gd name="T98" fmla="*/ 13 w 90"/>
                <a:gd name="T99" fmla="*/ 54 h 91"/>
                <a:gd name="T100" fmla="*/ 7 w 90"/>
                <a:gd name="T101" fmla="*/ 47 h 91"/>
                <a:gd name="T102" fmla="*/ 14 w 90"/>
                <a:gd name="T103" fmla="*/ 44 h 91"/>
                <a:gd name="T104" fmla="*/ 16 w 90"/>
                <a:gd name="T105" fmla="*/ 29 h 91"/>
                <a:gd name="T106" fmla="*/ 17 w 90"/>
                <a:gd name="T107"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1">
                  <a:moveTo>
                    <a:pt x="2" y="59"/>
                  </a:moveTo>
                  <a:cubicBezTo>
                    <a:pt x="2" y="61"/>
                    <a:pt x="4" y="62"/>
                    <a:pt x="6" y="62"/>
                  </a:cubicBezTo>
                  <a:cubicBezTo>
                    <a:pt x="11" y="61"/>
                    <a:pt x="11" y="61"/>
                    <a:pt x="11" y="61"/>
                  </a:cubicBezTo>
                  <a:cubicBezTo>
                    <a:pt x="12" y="63"/>
                    <a:pt x="14" y="66"/>
                    <a:pt x="16" y="68"/>
                  </a:cubicBezTo>
                  <a:cubicBezTo>
                    <a:pt x="12" y="73"/>
                    <a:pt x="12" y="73"/>
                    <a:pt x="12" y="73"/>
                  </a:cubicBezTo>
                  <a:cubicBezTo>
                    <a:pt x="12" y="73"/>
                    <a:pt x="12" y="74"/>
                    <a:pt x="12" y="75"/>
                  </a:cubicBezTo>
                  <a:cubicBezTo>
                    <a:pt x="12" y="76"/>
                    <a:pt x="12" y="77"/>
                    <a:pt x="13" y="77"/>
                  </a:cubicBezTo>
                  <a:cubicBezTo>
                    <a:pt x="24" y="85"/>
                    <a:pt x="24" y="85"/>
                    <a:pt x="24" y="85"/>
                  </a:cubicBezTo>
                  <a:cubicBezTo>
                    <a:pt x="25" y="86"/>
                    <a:pt x="27" y="86"/>
                    <a:pt x="28" y="85"/>
                  </a:cubicBezTo>
                  <a:cubicBezTo>
                    <a:pt x="32" y="80"/>
                    <a:pt x="32" y="80"/>
                    <a:pt x="32" y="80"/>
                  </a:cubicBezTo>
                  <a:cubicBezTo>
                    <a:pt x="34" y="82"/>
                    <a:pt x="37" y="82"/>
                    <a:pt x="40" y="83"/>
                  </a:cubicBezTo>
                  <a:cubicBezTo>
                    <a:pt x="41" y="88"/>
                    <a:pt x="41" y="88"/>
                    <a:pt x="41" y="88"/>
                  </a:cubicBezTo>
                  <a:cubicBezTo>
                    <a:pt x="41" y="89"/>
                    <a:pt x="42" y="90"/>
                    <a:pt x="42" y="90"/>
                  </a:cubicBezTo>
                  <a:cubicBezTo>
                    <a:pt x="43" y="90"/>
                    <a:pt x="43" y="91"/>
                    <a:pt x="44" y="91"/>
                  </a:cubicBezTo>
                  <a:cubicBezTo>
                    <a:pt x="44" y="91"/>
                    <a:pt x="44" y="91"/>
                    <a:pt x="45" y="91"/>
                  </a:cubicBezTo>
                  <a:cubicBezTo>
                    <a:pt x="58" y="89"/>
                    <a:pt x="58" y="89"/>
                    <a:pt x="58" y="89"/>
                  </a:cubicBezTo>
                  <a:cubicBezTo>
                    <a:pt x="60" y="88"/>
                    <a:pt x="61" y="87"/>
                    <a:pt x="61" y="85"/>
                  </a:cubicBezTo>
                  <a:cubicBezTo>
                    <a:pt x="60" y="80"/>
                    <a:pt x="60" y="80"/>
                    <a:pt x="60" y="80"/>
                  </a:cubicBezTo>
                  <a:cubicBezTo>
                    <a:pt x="63" y="79"/>
                    <a:pt x="65" y="77"/>
                    <a:pt x="68" y="75"/>
                  </a:cubicBezTo>
                  <a:cubicBezTo>
                    <a:pt x="72" y="79"/>
                    <a:pt x="72" y="79"/>
                    <a:pt x="72" y="79"/>
                  </a:cubicBezTo>
                  <a:cubicBezTo>
                    <a:pt x="74" y="80"/>
                    <a:pt x="75" y="79"/>
                    <a:pt x="77" y="78"/>
                  </a:cubicBezTo>
                  <a:cubicBezTo>
                    <a:pt x="85" y="67"/>
                    <a:pt x="85" y="67"/>
                    <a:pt x="85" y="67"/>
                  </a:cubicBezTo>
                  <a:cubicBezTo>
                    <a:pt x="86" y="65"/>
                    <a:pt x="86" y="63"/>
                    <a:pt x="84" y="62"/>
                  </a:cubicBezTo>
                  <a:cubicBezTo>
                    <a:pt x="80" y="59"/>
                    <a:pt x="80" y="59"/>
                    <a:pt x="80" y="59"/>
                  </a:cubicBezTo>
                  <a:cubicBezTo>
                    <a:pt x="81" y="56"/>
                    <a:pt x="82" y="53"/>
                    <a:pt x="82" y="51"/>
                  </a:cubicBezTo>
                  <a:cubicBezTo>
                    <a:pt x="88" y="50"/>
                    <a:pt x="88" y="50"/>
                    <a:pt x="88" y="50"/>
                  </a:cubicBezTo>
                  <a:cubicBezTo>
                    <a:pt x="88" y="50"/>
                    <a:pt x="89" y="49"/>
                    <a:pt x="90" y="49"/>
                  </a:cubicBezTo>
                  <a:cubicBezTo>
                    <a:pt x="90" y="48"/>
                    <a:pt x="90" y="47"/>
                    <a:pt x="90" y="46"/>
                  </a:cubicBezTo>
                  <a:cubicBezTo>
                    <a:pt x="88" y="32"/>
                    <a:pt x="88" y="32"/>
                    <a:pt x="88" y="32"/>
                  </a:cubicBezTo>
                  <a:cubicBezTo>
                    <a:pt x="88" y="31"/>
                    <a:pt x="86" y="29"/>
                    <a:pt x="85" y="30"/>
                  </a:cubicBezTo>
                  <a:cubicBezTo>
                    <a:pt x="79" y="30"/>
                    <a:pt x="79" y="30"/>
                    <a:pt x="79" y="30"/>
                  </a:cubicBezTo>
                  <a:cubicBezTo>
                    <a:pt x="78" y="28"/>
                    <a:pt x="77" y="25"/>
                    <a:pt x="75" y="23"/>
                  </a:cubicBezTo>
                  <a:cubicBezTo>
                    <a:pt x="78" y="19"/>
                    <a:pt x="78" y="19"/>
                    <a:pt x="78" y="19"/>
                  </a:cubicBezTo>
                  <a:cubicBezTo>
                    <a:pt x="79" y="18"/>
                    <a:pt x="79" y="17"/>
                    <a:pt x="79" y="16"/>
                  </a:cubicBezTo>
                  <a:cubicBezTo>
                    <a:pt x="79" y="15"/>
                    <a:pt x="78" y="15"/>
                    <a:pt x="77" y="14"/>
                  </a:cubicBezTo>
                  <a:cubicBezTo>
                    <a:pt x="66" y="6"/>
                    <a:pt x="66" y="6"/>
                    <a:pt x="66" y="6"/>
                  </a:cubicBezTo>
                  <a:cubicBezTo>
                    <a:pt x="66" y="5"/>
                    <a:pt x="65" y="5"/>
                    <a:pt x="64" y="5"/>
                  </a:cubicBezTo>
                  <a:cubicBezTo>
                    <a:pt x="63" y="5"/>
                    <a:pt x="62" y="6"/>
                    <a:pt x="62" y="6"/>
                  </a:cubicBezTo>
                  <a:cubicBezTo>
                    <a:pt x="59" y="11"/>
                    <a:pt x="59" y="11"/>
                    <a:pt x="59" y="11"/>
                  </a:cubicBezTo>
                  <a:cubicBezTo>
                    <a:pt x="56" y="10"/>
                    <a:pt x="53" y="9"/>
                    <a:pt x="50" y="9"/>
                  </a:cubicBezTo>
                  <a:cubicBezTo>
                    <a:pt x="49" y="3"/>
                    <a:pt x="49" y="3"/>
                    <a:pt x="49" y="3"/>
                  </a:cubicBezTo>
                  <a:cubicBezTo>
                    <a:pt x="49" y="2"/>
                    <a:pt x="47" y="0"/>
                    <a:pt x="46" y="1"/>
                  </a:cubicBezTo>
                  <a:cubicBezTo>
                    <a:pt x="32" y="3"/>
                    <a:pt x="32" y="3"/>
                    <a:pt x="32" y="3"/>
                  </a:cubicBezTo>
                  <a:cubicBezTo>
                    <a:pt x="31" y="3"/>
                    <a:pt x="30" y="3"/>
                    <a:pt x="30" y="4"/>
                  </a:cubicBezTo>
                  <a:cubicBezTo>
                    <a:pt x="29" y="5"/>
                    <a:pt x="29" y="5"/>
                    <a:pt x="29" y="6"/>
                  </a:cubicBezTo>
                  <a:cubicBezTo>
                    <a:pt x="30" y="12"/>
                    <a:pt x="30" y="12"/>
                    <a:pt x="30" y="12"/>
                  </a:cubicBezTo>
                  <a:cubicBezTo>
                    <a:pt x="27" y="13"/>
                    <a:pt x="25" y="14"/>
                    <a:pt x="22" y="16"/>
                  </a:cubicBezTo>
                  <a:cubicBezTo>
                    <a:pt x="18" y="13"/>
                    <a:pt x="18" y="13"/>
                    <a:pt x="18" y="13"/>
                  </a:cubicBezTo>
                  <a:cubicBezTo>
                    <a:pt x="17" y="12"/>
                    <a:pt x="17" y="12"/>
                    <a:pt x="16" y="12"/>
                  </a:cubicBezTo>
                  <a:cubicBezTo>
                    <a:pt x="15" y="12"/>
                    <a:pt x="14" y="13"/>
                    <a:pt x="14" y="13"/>
                  </a:cubicBezTo>
                  <a:cubicBezTo>
                    <a:pt x="5" y="25"/>
                    <a:pt x="5" y="25"/>
                    <a:pt x="5" y="25"/>
                  </a:cubicBezTo>
                  <a:cubicBezTo>
                    <a:pt x="5" y="25"/>
                    <a:pt x="5" y="26"/>
                    <a:pt x="5" y="27"/>
                  </a:cubicBezTo>
                  <a:cubicBezTo>
                    <a:pt x="5" y="28"/>
                    <a:pt x="5" y="28"/>
                    <a:pt x="6" y="29"/>
                  </a:cubicBezTo>
                  <a:cubicBezTo>
                    <a:pt x="10" y="32"/>
                    <a:pt x="10" y="32"/>
                    <a:pt x="10" y="32"/>
                  </a:cubicBezTo>
                  <a:cubicBezTo>
                    <a:pt x="9" y="35"/>
                    <a:pt x="9" y="38"/>
                    <a:pt x="8" y="41"/>
                  </a:cubicBezTo>
                  <a:cubicBezTo>
                    <a:pt x="3" y="41"/>
                    <a:pt x="3" y="41"/>
                    <a:pt x="3" y="41"/>
                  </a:cubicBezTo>
                  <a:cubicBezTo>
                    <a:pt x="2" y="42"/>
                    <a:pt x="1" y="42"/>
                    <a:pt x="1" y="43"/>
                  </a:cubicBezTo>
                  <a:cubicBezTo>
                    <a:pt x="0" y="43"/>
                    <a:pt x="0" y="44"/>
                    <a:pt x="0" y="45"/>
                  </a:cubicBezTo>
                  <a:lnTo>
                    <a:pt x="2" y="59"/>
                  </a:lnTo>
                  <a:close/>
                  <a:moveTo>
                    <a:pt x="21" y="22"/>
                  </a:moveTo>
                  <a:cubicBezTo>
                    <a:pt x="22" y="23"/>
                    <a:pt x="24" y="23"/>
                    <a:pt x="25" y="22"/>
                  </a:cubicBezTo>
                  <a:cubicBezTo>
                    <a:pt x="28" y="20"/>
                    <a:pt x="31" y="18"/>
                    <a:pt x="35" y="16"/>
                  </a:cubicBezTo>
                  <a:cubicBezTo>
                    <a:pt x="36" y="16"/>
                    <a:pt x="37" y="15"/>
                    <a:pt x="37" y="13"/>
                  </a:cubicBezTo>
                  <a:cubicBezTo>
                    <a:pt x="36" y="8"/>
                    <a:pt x="36" y="8"/>
                    <a:pt x="36" y="8"/>
                  </a:cubicBezTo>
                  <a:cubicBezTo>
                    <a:pt x="44" y="7"/>
                    <a:pt x="44" y="7"/>
                    <a:pt x="44" y="7"/>
                  </a:cubicBezTo>
                  <a:cubicBezTo>
                    <a:pt x="44" y="12"/>
                    <a:pt x="44" y="12"/>
                    <a:pt x="44" y="12"/>
                  </a:cubicBezTo>
                  <a:cubicBezTo>
                    <a:pt x="44" y="13"/>
                    <a:pt x="46" y="15"/>
                    <a:pt x="47" y="15"/>
                  </a:cubicBezTo>
                  <a:cubicBezTo>
                    <a:pt x="51" y="15"/>
                    <a:pt x="55" y="16"/>
                    <a:pt x="58" y="17"/>
                  </a:cubicBezTo>
                  <a:cubicBezTo>
                    <a:pt x="60" y="18"/>
                    <a:pt x="61" y="18"/>
                    <a:pt x="62" y="17"/>
                  </a:cubicBezTo>
                  <a:cubicBezTo>
                    <a:pt x="65" y="13"/>
                    <a:pt x="65" y="13"/>
                    <a:pt x="65" y="13"/>
                  </a:cubicBezTo>
                  <a:cubicBezTo>
                    <a:pt x="71" y="17"/>
                    <a:pt x="71" y="17"/>
                    <a:pt x="71" y="17"/>
                  </a:cubicBezTo>
                  <a:cubicBezTo>
                    <a:pt x="68" y="21"/>
                    <a:pt x="68" y="21"/>
                    <a:pt x="68" y="21"/>
                  </a:cubicBezTo>
                  <a:cubicBezTo>
                    <a:pt x="67" y="22"/>
                    <a:pt x="68" y="24"/>
                    <a:pt x="68" y="25"/>
                  </a:cubicBezTo>
                  <a:cubicBezTo>
                    <a:pt x="71" y="28"/>
                    <a:pt x="73" y="31"/>
                    <a:pt x="74" y="35"/>
                  </a:cubicBezTo>
                  <a:cubicBezTo>
                    <a:pt x="75" y="36"/>
                    <a:pt x="76" y="37"/>
                    <a:pt x="78" y="37"/>
                  </a:cubicBezTo>
                  <a:cubicBezTo>
                    <a:pt x="82" y="36"/>
                    <a:pt x="82" y="36"/>
                    <a:pt x="82" y="36"/>
                  </a:cubicBezTo>
                  <a:cubicBezTo>
                    <a:pt x="84" y="44"/>
                    <a:pt x="84" y="44"/>
                    <a:pt x="84" y="44"/>
                  </a:cubicBezTo>
                  <a:cubicBezTo>
                    <a:pt x="79" y="45"/>
                    <a:pt x="79" y="45"/>
                    <a:pt x="79" y="45"/>
                  </a:cubicBezTo>
                  <a:cubicBezTo>
                    <a:pt x="77" y="45"/>
                    <a:pt x="76" y="46"/>
                    <a:pt x="76" y="48"/>
                  </a:cubicBezTo>
                  <a:cubicBezTo>
                    <a:pt x="76" y="51"/>
                    <a:pt x="75" y="55"/>
                    <a:pt x="73" y="59"/>
                  </a:cubicBezTo>
                  <a:cubicBezTo>
                    <a:pt x="73" y="60"/>
                    <a:pt x="73" y="62"/>
                    <a:pt x="74" y="63"/>
                  </a:cubicBezTo>
                  <a:cubicBezTo>
                    <a:pt x="78" y="65"/>
                    <a:pt x="78" y="65"/>
                    <a:pt x="78" y="65"/>
                  </a:cubicBezTo>
                  <a:cubicBezTo>
                    <a:pt x="73" y="72"/>
                    <a:pt x="73" y="72"/>
                    <a:pt x="73" y="72"/>
                  </a:cubicBezTo>
                  <a:cubicBezTo>
                    <a:pt x="70" y="69"/>
                    <a:pt x="70" y="69"/>
                    <a:pt x="70" y="69"/>
                  </a:cubicBezTo>
                  <a:cubicBezTo>
                    <a:pt x="68" y="68"/>
                    <a:pt x="67" y="68"/>
                    <a:pt x="66" y="69"/>
                  </a:cubicBezTo>
                  <a:cubicBezTo>
                    <a:pt x="63" y="72"/>
                    <a:pt x="59" y="74"/>
                    <a:pt x="56" y="75"/>
                  </a:cubicBezTo>
                  <a:cubicBezTo>
                    <a:pt x="54" y="75"/>
                    <a:pt x="54" y="77"/>
                    <a:pt x="54" y="78"/>
                  </a:cubicBezTo>
                  <a:cubicBezTo>
                    <a:pt x="54" y="83"/>
                    <a:pt x="54" y="83"/>
                    <a:pt x="54" y="83"/>
                  </a:cubicBezTo>
                  <a:cubicBezTo>
                    <a:pt x="47" y="84"/>
                    <a:pt x="47" y="84"/>
                    <a:pt x="47" y="84"/>
                  </a:cubicBezTo>
                  <a:cubicBezTo>
                    <a:pt x="46" y="79"/>
                    <a:pt x="46" y="79"/>
                    <a:pt x="46" y="79"/>
                  </a:cubicBezTo>
                  <a:cubicBezTo>
                    <a:pt x="46" y="78"/>
                    <a:pt x="45" y="77"/>
                    <a:pt x="43" y="77"/>
                  </a:cubicBezTo>
                  <a:cubicBezTo>
                    <a:pt x="39" y="76"/>
                    <a:pt x="36" y="75"/>
                    <a:pt x="32" y="74"/>
                  </a:cubicBezTo>
                  <a:cubicBezTo>
                    <a:pt x="32" y="74"/>
                    <a:pt x="31" y="74"/>
                    <a:pt x="31" y="74"/>
                  </a:cubicBezTo>
                  <a:cubicBezTo>
                    <a:pt x="30" y="74"/>
                    <a:pt x="29" y="74"/>
                    <a:pt x="28" y="75"/>
                  </a:cubicBezTo>
                  <a:cubicBezTo>
                    <a:pt x="25" y="79"/>
                    <a:pt x="25" y="79"/>
                    <a:pt x="25" y="79"/>
                  </a:cubicBezTo>
                  <a:cubicBezTo>
                    <a:pt x="19" y="74"/>
                    <a:pt x="19" y="74"/>
                    <a:pt x="19" y="74"/>
                  </a:cubicBezTo>
                  <a:cubicBezTo>
                    <a:pt x="22" y="70"/>
                    <a:pt x="22" y="70"/>
                    <a:pt x="22" y="70"/>
                  </a:cubicBezTo>
                  <a:cubicBezTo>
                    <a:pt x="23" y="69"/>
                    <a:pt x="23" y="67"/>
                    <a:pt x="22" y="66"/>
                  </a:cubicBezTo>
                  <a:cubicBezTo>
                    <a:pt x="19" y="63"/>
                    <a:pt x="17" y="60"/>
                    <a:pt x="16" y="56"/>
                  </a:cubicBezTo>
                  <a:cubicBezTo>
                    <a:pt x="15" y="55"/>
                    <a:pt x="14" y="54"/>
                    <a:pt x="13" y="54"/>
                  </a:cubicBezTo>
                  <a:cubicBezTo>
                    <a:pt x="8" y="55"/>
                    <a:pt x="8" y="55"/>
                    <a:pt x="8" y="55"/>
                  </a:cubicBezTo>
                  <a:cubicBezTo>
                    <a:pt x="7" y="47"/>
                    <a:pt x="7" y="47"/>
                    <a:pt x="7" y="47"/>
                  </a:cubicBezTo>
                  <a:cubicBezTo>
                    <a:pt x="11" y="47"/>
                    <a:pt x="11" y="47"/>
                    <a:pt x="11" y="47"/>
                  </a:cubicBezTo>
                  <a:cubicBezTo>
                    <a:pt x="13" y="46"/>
                    <a:pt x="14" y="45"/>
                    <a:pt x="14" y="44"/>
                  </a:cubicBezTo>
                  <a:cubicBezTo>
                    <a:pt x="14" y="40"/>
                    <a:pt x="15" y="36"/>
                    <a:pt x="17" y="33"/>
                  </a:cubicBezTo>
                  <a:cubicBezTo>
                    <a:pt x="18" y="31"/>
                    <a:pt x="17" y="30"/>
                    <a:pt x="16" y="29"/>
                  </a:cubicBezTo>
                  <a:cubicBezTo>
                    <a:pt x="12" y="26"/>
                    <a:pt x="12" y="26"/>
                    <a:pt x="12" y="26"/>
                  </a:cubicBezTo>
                  <a:cubicBezTo>
                    <a:pt x="17" y="20"/>
                    <a:pt x="17" y="20"/>
                    <a:pt x="17" y="20"/>
                  </a:cubicBezTo>
                  <a:lnTo>
                    <a:pt x="21" y="22"/>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ru-RU" sz="834">
                <a:latin typeface="Franklin Gothic Medium" panose="020B0603020102020204" pitchFamily="34" charset="0"/>
              </a:endParaRPr>
            </a:p>
          </p:txBody>
        </p:sp>
        <p:sp>
          <p:nvSpPr>
            <p:cNvPr id="51" name="Freeform 91">
              <a:extLst>
                <a:ext uri="{FF2B5EF4-FFF2-40B4-BE49-F238E27FC236}">
                  <a16:creationId xmlns:a16="http://schemas.microsoft.com/office/drawing/2014/main" id="{F0BADE6B-8FE7-3304-97AF-56BAC36D6915}"/>
                </a:ext>
              </a:extLst>
            </p:cNvPr>
            <p:cNvSpPr>
              <a:spLocks noEditPoints="1"/>
            </p:cNvSpPr>
            <p:nvPr/>
          </p:nvSpPr>
          <p:spPr bwMode="auto">
            <a:xfrm>
              <a:off x="2687836" y="2187533"/>
              <a:ext cx="173038" cy="165100"/>
            </a:xfrm>
            <a:custGeom>
              <a:avLst/>
              <a:gdLst>
                <a:gd name="T0" fmla="*/ 24 w 48"/>
                <a:gd name="T1" fmla="*/ 46 h 46"/>
                <a:gd name="T2" fmla="*/ 27 w 48"/>
                <a:gd name="T3" fmla="*/ 46 h 46"/>
                <a:gd name="T4" fmla="*/ 46 w 48"/>
                <a:gd name="T5" fmla="*/ 20 h 46"/>
                <a:gd name="T6" fmla="*/ 21 w 48"/>
                <a:gd name="T7" fmla="*/ 1 h 46"/>
                <a:gd name="T8" fmla="*/ 2 w 48"/>
                <a:gd name="T9" fmla="*/ 27 h 46"/>
                <a:gd name="T10" fmla="*/ 24 w 48"/>
                <a:gd name="T11" fmla="*/ 46 h 46"/>
                <a:gd name="T12" fmla="*/ 40 w 48"/>
                <a:gd name="T13" fmla="*/ 21 h 46"/>
                <a:gd name="T14" fmla="*/ 26 w 48"/>
                <a:gd name="T15" fmla="*/ 40 h 46"/>
                <a:gd name="T16" fmla="*/ 8 w 48"/>
                <a:gd name="T17" fmla="*/ 26 h 46"/>
                <a:gd name="T18" fmla="*/ 22 w 48"/>
                <a:gd name="T19" fmla="*/ 8 h 46"/>
                <a:gd name="T20" fmla="*/ 24 w 48"/>
                <a:gd name="T21" fmla="*/ 7 h 46"/>
                <a:gd name="T22" fmla="*/ 40 w 48"/>
                <a:gd name="T23"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6">
                  <a:moveTo>
                    <a:pt x="24" y="46"/>
                  </a:moveTo>
                  <a:cubicBezTo>
                    <a:pt x="25" y="46"/>
                    <a:pt x="26" y="46"/>
                    <a:pt x="27" y="46"/>
                  </a:cubicBezTo>
                  <a:cubicBezTo>
                    <a:pt x="40" y="44"/>
                    <a:pt x="48" y="33"/>
                    <a:pt x="46" y="20"/>
                  </a:cubicBezTo>
                  <a:cubicBezTo>
                    <a:pt x="45" y="8"/>
                    <a:pt x="33" y="0"/>
                    <a:pt x="21" y="1"/>
                  </a:cubicBezTo>
                  <a:cubicBezTo>
                    <a:pt x="9" y="3"/>
                    <a:pt x="0" y="15"/>
                    <a:pt x="2" y="27"/>
                  </a:cubicBezTo>
                  <a:cubicBezTo>
                    <a:pt x="4" y="38"/>
                    <a:pt x="13" y="46"/>
                    <a:pt x="24" y="46"/>
                  </a:cubicBezTo>
                  <a:close/>
                  <a:moveTo>
                    <a:pt x="40" y="21"/>
                  </a:moveTo>
                  <a:cubicBezTo>
                    <a:pt x="41" y="30"/>
                    <a:pt x="35" y="38"/>
                    <a:pt x="26" y="40"/>
                  </a:cubicBezTo>
                  <a:cubicBezTo>
                    <a:pt x="18" y="41"/>
                    <a:pt x="9" y="35"/>
                    <a:pt x="8" y="26"/>
                  </a:cubicBezTo>
                  <a:cubicBezTo>
                    <a:pt x="7" y="17"/>
                    <a:pt x="13" y="9"/>
                    <a:pt x="22" y="8"/>
                  </a:cubicBezTo>
                  <a:cubicBezTo>
                    <a:pt x="23" y="7"/>
                    <a:pt x="23" y="7"/>
                    <a:pt x="24" y="7"/>
                  </a:cubicBezTo>
                  <a:cubicBezTo>
                    <a:pt x="32" y="7"/>
                    <a:pt x="39" y="13"/>
                    <a:pt x="40" y="21"/>
                  </a:cubicBez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ru-RU" sz="834">
                <a:latin typeface="Franklin Gothic Medium" panose="020B0603020102020204" pitchFamily="34" charset="0"/>
              </a:endParaRPr>
            </a:p>
          </p:txBody>
        </p:sp>
      </p:grpSp>
      <p:sp>
        <p:nvSpPr>
          <p:cNvPr id="52" name="TextBox 51">
            <a:extLst>
              <a:ext uri="{FF2B5EF4-FFF2-40B4-BE49-F238E27FC236}">
                <a16:creationId xmlns:a16="http://schemas.microsoft.com/office/drawing/2014/main" id="{22AAD0E2-CEFD-BC2E-B161-95CD67323829}"/>
              </a:ext>
            </a:extLst>
          </p:cNvPr>
          <p:cNvSpPr txBox="1"/>
          <p:nvPr/>
        </p:nvSpPr>
        <p:spPr>
          <a:xfrm>
            <a:off x="3477315" y="7853819"/>
            <a:ext cx="4634487" cy="2677656"/>
          </a:xfrm>
          <a:prstGeom prst="rect">
            <a:avLst/>
          </a:prstGeom>
          <a:noFill/>
        </p:spPr>
        <p:txBody>
          <a:bodyPr wrap="square" rtlCol="0">
            <a:spAutoFit/>
          </a:bodyPr>
          <a:lstStyle/>
          <a:p>
            <a:r>
              <a:rPr lang="en-US" sz="2800" dirty="0">
                <a:solidFill>
                  <a:schemeClr val="bg1"/>
                </a:solidFill>
              </a:rPr>
              <a:t>While SAP was busy modernizing its legacy Basis stack, the industry at large was making significant progress with AI &amp; ML technologies</a:t>
            </a:r>
          </a:p>
        </p:txBody>
      </p:sp>
      <p:sp>
        <p:nvSpPr>
          <p:cNvPr id="53" name="Arrow: Right 52">
            <a:extLst>
              <a:ext uri="{FF2B5EF4-FFF2-40B4-BE49-F238E27FC236}">
                <a16:creationId xmlns:a16="http://schemas.microsoft.com/office/drawing/2014/main" id="{91ECF05F-E78A-D0B8-81C7-75AC5244A74E}"/>
              </a:ext>
            </a:extLst>
          </p:cNvPr>
          <p:cNvSpPr/>
          <p:nvPr/>
        </p:nvSpPr>
        <p:spPr>
          <a:xfrm>
            <a:off x="8725147" y="8744376"/>
            <a:ext cx="1251625" cy="830997"/>
          </a:xfrm>
          <a:prstGeom prst="rightArrow">
            <a:avLst/>
          </a:prstGeom>
          <a:solidFill>
            <a:srgbClr val="006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96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C315EB-6604-A663-6010-FF5A559E5CF4}"/>
              </a:ext>
            </a:extLst>
          </p:cNvPr>
          <p:cNvSpPr/>
          <p:nvPr/>
        </p:nvSpPr>
        <p:spPr>
          <a:xfrm>
            <a:off x="15538450" y="3063875"/>
            <a:ext cx="3505200" cy="7620000"/>
          </a:xfrm>
          <a:prstGeom prst="rect">
            <a:avLst/>
          </a:prstGeom>
          <a:solidFill>
            <a:schemeClr val="bg1"/>
          </a:solidFill>
          <a:ln>
            <a:solidFill>
              <a:srgbClr val="0895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28467C-1047-E976-A1C7-F0BAAAFFBF25}"/>
              </a:ext>
            </a:extLst>
          </p:cNvPr>
          <p:cNvSpPr txBox="1"/>
          <p:nvPr/>
        </p:nvSpPr>
        <p:spPr>
          <a:xfrm>
            <a:off x="15690850" y="3247144"/>
            <a:ext cx="2667000" cy="400110"/>
          </a:xfrm>
          <a:prstGeom prst="rect">
            <a:avLst/>
          </a:prstGeom>
          <a:noFill/>
        </p:spPr>
        <p:txBody>
          <a:bodyPr wrap="square" rtlCol="0">
            <a:spAutoFit/>
          </a:bodyPr>
          <a:lstStyle/>
          <a:p>
            <a:r>
              <a:rPr lang="en-US" sz="2000" b="1" dirty="0">
                <a:solidFill>
                  <a:srgbClr val="089599"/>
                </a:solidFill>
              </a:rPr>
              <a:t>SAP Business Suite</a:t>
            </a:r>
          </a:p>
        </p:txBody>
      </p:sp>
      <p:pic>
        <p:nvPicPr>
          <p:cNvPr id="22" name="Graphic 21" descr="Home outline">
            <a:extLst>
              <a:ext uri="{FF2B5EF4-FFF2-40B4-BE49-F238E27FC236}">
                <a16:creationId xmlns:a16="http://schemas.microsoft.com/office/drawing/2014/main" id="{3408458E-04B5-FFDD-3B18-F2B452D847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29275" y="3063875"/>
            <a:ext cx="609600" cy="609600"/>
          </a:xfrm>
          <a:prstGeom prst="rect">
            <a:avLst/>
          </a:prstGeom>
        </p:spPr>
      </p:pic>
      <p:sp>
        <p:nvSpPr>
          <p:cNvPr id="32" name="Rectangle: Rounded Corners 31">
            <a:extLst>
              <a:ext uri="{FF2B5EF4-FFF2-40B4-BE49-F238E27FC236}">
                <a16:creationId xmlns:a16="http://schemas.microsoft.com/office/drawing/2014/main" id="{35A61C54-5175-87E0-1AB7-3D8EF9FFADE9}"/>
              </a:ext>
            </a:extLst>
          </p:cNvPr>
          <p:cNvSpPr/>
          <p:nvPr/>
        </p:nvSpPr>
        <p:spPr>
          <a:xfrm>
            <a:off x="984250" y="3063875"/>
            <a:ext cx="6093159" cy="7620000"/>
          </a:xfrm>
          <a:prstGeom prst="roundRect">
            <a:avLst>
              <a:gd name="adj" fmla="val 5281"/>
            </a:avLst>
          </a:prstGeom>
          <a:solidFill>
            <a:srgbClr val="EBF8FF"/>
          </a:solidFill>
          <a:ln>
            <a:solidFill>
              <a:srgbClr val="0301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F86816E-8315-5FA0-BC43-09E1CDD0B049}"/>
              </a:ext>
            </a:extLst>
          </p:cNvPr>
          <p:cNvPicPr>
            <a:picLocks noChangeAspect="1"/>
          </p:cNvPicPr>
          <p:nvPr/>
        </p:nvPicPr>
        <p:blipFill>
          <a:blip r:embed="rId4"/>
          <a:stretch>
            <a:fillRect/>
          </a:stretch>
        </p:blipFill>
        <p:spPr>
          <a:xfrm>
            <a:off x="1289051" y="3292475"/>
            <a:ext cx="1295400" cy="356342"/>
          </a:xfrm>
          <a:prstGeom prst="rect">
            <a:avLst/>
          </a:prstGeom>
        </p:spPr>
      </p:pic>
      <p:sp>
        <p:nvSpPr>
          <p:cNvPr id="27" name="Rounded Rectangle 5">
            <a:extLst>
              <a:ext uri="{FF2B5EF4-FFF2-40B4-BE49-F238E27FC236}">
                <a16:creationId xmlns:a16="http://schemas.microsoft.com/office/drawing/2014/main" id="{36583649-EFBB-5C30-281E-AA27B3C0E222}"/>
              </a:ext>
            </a:extLst>
          </p:cNvPr>
          <p:cNvSpPr/>
          <p:nvPr/>
        </p:nvSpPr>
        <p:spPr>
          <a:xfrm>
            <a:off x="1565276" y="3927846"/>
            <a:ext cx="4952991" cy="6222629"/>
          </a:xfrm>
          <a:prstGeom prst="roundRect">
            <a:avLst>
              <a:gd name="adj" fmla="val 3984"/>
            </a:avLst>
          </a:prstGeom>
          <a:solidFill>
            <a:schemeClr val="bg1"/>
          </a:solidFill>
          <a:ln w="19050">
            <a:solidFill>
              <a:srgbClr val="0070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DE" sz="1100" dirty="0">
              <a:solidFill>
                <a:srgbClr val="FFFFFF"/>
              </a:solidFill>
              <a:latin typeface="72" panose="020B0503030000000003" pitchFamily="34" charset="0"/>
              <a:cs typeface="72" panose="020B0503030000000003" pitchFamily="34" charset="0"/>
            </a:endParaRPr>
          </a:p>
        </p:txBody>
      </p:sp>
      <p:pic>
        <p:nvPicPr>
          <p:cNvPr id="37" name="Graphic 36">
            <a:extLst>
              <a:ext uri="{FF2B5EF4-FFF2-40B4-BE49-F238E27FC236}">
                <a16:creationId xmlns:a16="http://schemas.microsoft.com/office/drawing/2014/main" id="{D43EDEEA-4E19-D971-5833-6894523B0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6140" y="8527060"/>
            <a:ext cx="792621" cy="792621"/>
          </a:xfrm>
          <a:prstGeom prst="rect">
            <a:avLst/>
          </a:prstGeom>
        </p:spPr>
      </p:pic>
      <p:sp>
        <p:nvSpPr>
          <p:cNvPr id="38" name="TextBox 37">
            <a:extLst>
              <a:ext uri="{FF2B5EF4-FFF2-40B4-BE49-F238E27FC236}">
                <a16:creationId xmlns:a16="http://schemas.microsoft.com/office/drawing/2014/main" id="{C30B9369-6C86-74E5-8182-EBFD2CC35C06}"/>
              </a:ext>
            </a:extLst>
          </p:cNvPr>
          <p:cNvSpPr txBox="1"/>
          <p:nvPr/>
        </p:nvSpPr>
        <p:spPr>
          <a:xfrm>
            <a:off x="5180382" y="9275544"/>
            <a:ext cx="914400" cy="584775"/>
          </a:xfrm>
          <a:prstGeom prst="rect">
            <a:avLst/>
          </a:prstGeom>
          <a:noFill/>
        </p:spPr>
        <p:txBody>
          <a:bodyPr wrap="square" rtlCol="0">
            <a:spAutoFit/>
          </a:bodyPr>
          <a:lstStyle/>
          <a:p>
            <a:pPr algn="ctr"/>
            <a:r>
              <a:rPr lang="en-US" sz="1600" dirty="0">
                <a:solidFill>
                  <a:srgbClr val="5A5A5A"/>
                </a:solidFill>
              </a:rPr>
              <a:t>Object Store</a:t>
            </a:r>
          </a:p>
        </p:txBody>
      </p:sp>
      <p:sp>
        <p:nvSpPr>
          <p:cNvPr id="39" name="Rectangle 38">
            <a:extLst>
              <a:ext uri="{FF2B5EF4-FFF2-40B4-BE49-F238E27FC236}">
                <a16:creationId xmlns:a16="http://schemas.microsoft.com/office/drawing/2014/main" id="{631C22D2-68FF-C7DE-4D7E-2EBA5DC05FB9}"/>
              </a:ext>
            </a:extLst>
          </p:cNvPr>
          <p:cNvSpPr/>
          <p:nvPr/>
        </p:nvSpPr>
        <p:spPr>
          <a:xfrm>
            <a:off x="16013810" y="4298951"/>
            <a:ext cx="2572639" cy="822324"/>
          </a:xfrm>
          <a:prstGeom prst="rect">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SAP Gateway</a:t>
            </a:r>
          </a:p>
        </p:txBody>
      </p:sp>
      <p:sp>
        <p:nvSpPr>
          <p:cNvPr id="40" name="Flowchart: Terminator 39">
            <a:extLst>
              <a:ext uri="{FF2B5EF4-FFF2-40B4-BE49-F238E27FC236}">
                <a16:creationId xmlns:a16="http://schemas.microsoft.com/office/drawing/2014/main" id="{983F5B75-080E-C566-2EBE-B33E5C7C867F}"/>
              </a:ext>
            </a:extLst>
          </p:cNvPr>
          <p:cNvSpPr/>
          <p:nvPr/>
        </p:nvSpPr>
        <p:spPr>
          <a:xfrm>
            <a:off x="14331608" y="4450612"/>
            <a:ext cx="1841489" cy="519002"/>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OData Service</a:t>
            </a:r>
          </a:p>
        </p:txBody>
      </p:sp>
      <p:sp>
        <p:nvSpPr>
          <p:cNvPr id="41" name="Flowchart: Terminator 40">
            <a:extLst>
              <a:ext uri="{FF2B5EF4-FFF2-40B4-BE49-F238E27FC236}">
                <a16:creationId xmlns:a16="http://schemas.microsoft.com/office/drawing/2014/main" id="{C3C7DF71-4D92-50E2-9D50-8C186634194F}"/>
              </a:ext>
            </a:extLst>
          </p:cNvPr>
          <p:cNvSpPr/>
          <p:nvPr/>
        </p:nvSpPr>
        <p:spPr>
          <a:xfrm>
            <a:off x="13015718" y="4504845"/>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HTTPS</a:t>
            </a:r>
          </a:p>
        </p:txBody>
      </p:sp>
      <p:cxnSp>
        <p:nvCxnSpPr>
          <p:cNvPr id="43" name="Straight Arrow Connector 42">
            <a:extLst>
              <a:ext uri="{FF2B5EF4-FFF2-40B4-BE49-F238E27FC236}">
                <a16:creationId xmlns:a16="http://schemas.microsoft.com/office/drawing/2014/main" id="{5A9FB34C-A9D1-3399-CE6A-E85372C9B06E}"/>
              </a:ext>
            </a:extLst>
          </p:cNvPr>
          <p:cNvCxnSpPr>
            <a:cxnSpLocks/>
            <a:stCxn id="41" idx="3"/>
            <a:endCxn id="40" idx="1"/>
          </p:cNvCxnSpPr>
          <p:nvPr/>
        </p:nvCxnSpPr>
        <p:spPr>
          <a:xfrm>
            <a:off x="14082518" y="4710113"/>
            <a:ext cx="249090" cy="0"/>
          </a:xfrm>
          <a:prstGeom prst="straightConnector1">
            <a:avLst/>
          </a:prstGeom>
          <a:ln w="15875">
            <a:solidFill>
              <a:srgbClr val="5A5A5A"/>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DF9C9CD-49EF-3D0B-277B-75F417882AE9}"/>
              </a:ext>
            </a:extLst>
          </p:cNvPr>
          <p:cNvSpPr/>
          <p:nvPr/>
        </p:nvSpPr>
        <p:spPr>
          <a:xfrm>
            <a:off x="16013811" y="5548312"/>
            <a:ext cx="2570299" cy="3454425"/>
          </a:xfrm>
          <a:prstGeom prst="rect">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Application Server</a:t>
            </a:r>
          </a:p>
          <a:p>
            <a:pPr algn="ctr"/>
            <a:r>
              <a:rPr lang="en-US" dirty="0">
                <a:solidFill>
                  <a:srgbClr val="5A5A5A"/>
                </a:solidFill>
              </a:rPr>
              <a:t>ABAP</a:t>
            </a:r>
          </a:p>
        </p:txBody>
      </p:sp>
      <p:sp>
        <p:nvSpPr>
          <p:cNvPr id="46" name="Flowchart: Terminator 45">
            <a:extLst>
              <a:ext uri="{FF2B5EF4-FFF2-40B4-BE49-F238E27FC236}">
                <a16:creationId xmlns:a16="http://schemas.microsoft.com/office/drawing/2014/main" id="{15EF3CD7-782D-367A-892D-3C2F6A41CB33}"/>
              </a:ext>
            </a:extLst>
          </p:cNvPr>
          <p:cNvSpPr/>
          <p:nvPr/>
        </p:nvSpPr>
        <p:spPr>
          <a:xfrm>
            <a:off x="14331608" y="5897673"/>
            <a:ext cx="1841489" cy="519002"/>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A5A5A"/>
                </a:solidFill>
              </a:rPr>
              <a:t>RFM/BAPI</a:t>
            </a:r>
          </a:p>
        </p:txBody>
      </p:sp>
      <p:sp>
        <p:nvSpPr>
          <p:cNvPr id="47" name="Flowchart: Terminator 46">
            <a:extLst>
              <a:ext uri="{FF2B5EF4-FFF2-40B4-BE49-F238E27FC236}">
                <a16:creationId xmlns:a16="http://schemas.microsoft.com/office/drawing/2014/main" id="{D9EE10F1-1B62-5BB8-DA5C-43AB4167AF32}"/>
              </a:ext>
            </a:extLst>
          </p:cNvPr>
          <p:cNvSpPr/>
          <p:nvPr/>
        </p:nvSpPr>
        <p:spPr>
          <a:xfrm>
            <a:off x="13023850" y="5949178"/>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RFC</a:t>
            </a:r>
          </a:p>
        </p:txBody>
      </p:sp>
      <p:cxnSp>
        <p:nvCxnSpPr>
          <p:cNvPr id="48" name="Straight Arrow Connector 47">
            <a:extLst>
              <a:ext uri="{FF2B5EF4-FFF2-40B4-BE49-F238E27FC236}">
                <a16:creationId xmlns:a16="http://schemas.microsoft.com/office/drawing/2014/main" id="{9AFC8BB3-A86B-58CA-8426-34E97BB6C19E}"/>
              </a:ext>
            </a:extLst>
          </p:cNvPr>
          <p:cNvCxnSpPr>
            <a:cxnSpLocks/>
            <a:stCxn id="47" idx="3"/>
            <a:endCxn id="46" idx="1"/>
          </p:cNvCxnSpPr>
          <p:nvPr/>
        </p:nvCxnSpPr>
        <p:spPr>
          <a:xfrm>
            <a:off x="14090650" y="6154446"/>
            <a:ext cx="240958" cy="2728"/>
          </a:xfrm>
          <a:prstGeom prst="straightConnector1">
            <a:avLst/>
          </a:prstGeom>
          <a:ln w="15875">
            <a:solidFill>
              <a:srgbClr val="5A5A5A"/>
            </a:solidFill>
            <a:tailEnd type="triangle"/>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DD844A82-00FD-AAFE-D5A5-03E2634FC3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63218" y="5029130"/>
            <a:ext cx="800100" cy="800100"/>
          </a:xfrm>
          <a:prstGeom prst="rect">
            <a:avLst/>
          </a:prstGeom>
        </p:spPr>
      </p:pic>
      <p:pic>
        <p:nvPicPr>
          <p:cNvPr id="54" name="Graphic 53">
            <a:extLst>
              <a:ext uri="{FF2B5EF4-FFF2-40B4-BE49-F238E27FC236}">
                <a16:creationId xmlns:a16="http://schemas.microsoft.com/office/drawing/2014/main" id="{431DF15E-2320-2679-76B0-8809BE4A8B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1451" y="5034708"/>
            <a:ext cx="800100" cy="800100"/>
          </a:xfrm>
          <a:prstGeom prst="rect">
            <a:avLst/>
          </a:prstGeom>
        </p:spPr>
      </p:pic>
      <p:cxnSp>
        <p:nvCxnSpPr>
          <p:cNvPr id="57" name="Connector: Elbow 56">
            <a:extLst>
              <a:ext uri="{FF2B5EF4-FFF2-40B4-BE49-F238E27FC236}">
                <a16:creationId xmlns:a16="http://schemas.microsoft.com/office/drawing/2014/main" id="{0D53769E-221B-6765-BC17-B5A0300497D8}"/>
              </a:ext>
            </a:extLst>
          </p:cNvPr>
          <p:cNvCxnSpPr>
            <a:cxnSpLocks/>
            <a:stCxn id="52" idx="0"/>
            <a:endCxn id="41" idx="1"/>
          </p:cNvCxnSpPr>
          <p:nvPr/>
        </p:nvCxnSpPr>
        <p:spPr>
          <a:xfrm rot="5400000" flipH="1" flipV="1">
            <a:off x="12579985" y="4593397"/>
            <a:ext cx="319017" cy="552450"/>
          </a:xfrm>
          <a:prstGeom prst="bentConnector2">
            <a:avLst/>
          </a:prstGeom>
          <a:ln w="15875">
            <a:solidFill>
              <a:srgbClr val="5A5A5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9DC143BF-29F7-09DD-FFEC-C515CFC30BF9}"/>
              </a:ext>
            </a:extLst>
          </p:cNvPr>
          <p:cNvCxnSpPr>
            <a:cxnSpLocks/>
            <a:stCxn id="52" idx="2"/>
            <a:endCxn id="47" idx="1"/>
          </p:cNvCxnSpPr>
          <p:nvPr/>
        </p:nvCxnSpPr>
        <p:spPr>
          <a:xfrm rot="16200000" flipH="1">
            <a:off x="12580951" y="5711547"/>
            <a:ext cx="325216" cy="560582"/>
          </a:xfrm>
          <a:prstGeom prst="bentConnector2">
            <a:avLst/>
          </a:prstGeom>
          <a:ln w="15875">
            <a:solidFill>
              <a:srgbClr val="5A5A5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0D1554C5-7A4A-4F95-A5AC-1C6864D434F6}"/>
              </a:ext>
            </a:extLst>
          </p:cNvPr>
          <p:cNvCxnSpPr>
            <a:cxnSpLocks/>
          </p:cNvCxnSpPr>
          <p:nvPr/>
        </p:nvCxnSpPr>
        <p:spPr>
          <a:xfrm flipV="1">
            <a:off x="6001117" y="8527060"/>
            <a:ext cx="1667777" cy="39631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1">
            <a:extLst>
              <a:ext uri="{FF2B5EF4-FFF2-40B4-BE49-F238E27FC236}">
                <a16:creationId xmlns:a16="http://schemas.microsoft.com/office/drawing/2014/main" id="{47902261-8837-BBCC-4775-C0F27219CBB4}"/>
              </a:ext>
            </a:extLst>
          </p:cNvPr>
          <p:cNvSpPr/>
          <p:nvPr/>
        </p:nvSpPr>
        <p:spPr>
          <a:xfrm>
            <a:off x="7686849" y="6868240"/>
            <a:ext cx="3051001" cy="2134497"/>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Cloud Hyperscalers</a:t>
            </a:r>
            <a:endParaRPr lang="en-DE" sz="2000" dirty="0">
              <a:solidFill>
                <a:schemeClr val="tx1"/>
              </a:solidFill>
            </a:endParaRPr>
          </a:p>
        </p:txBody>
      </p:sp>
      <p:pic>
        <p:nvPicPr>
          <p:cNvPr id="1026" name="Picture 2" descr="Azure has a new logo, but where do you download it? Here!">
            <a:extLst>
              <a:ext uri="{FF2B5EF4-FFF2-40B4-BE49-F238E27FC236}">
                <a16:creationId xmlns:a16="http://schemas.microsoft.com/office/drawing/2014/main" id="{8C5AD4C8-E026-C991-A2BF-DFD81DFE32A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476" y="8137423"/>
            <a:ext cx="585089" cy="585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WS Logo PNG Transparent &amp; SVG Vector - Freebie Supply">
            <a:extLst>
              <a:ext uri="{FF2B5EF4-FFF2-40B4-BE49-F238E27FC236}">
                <a16:creationId xmlns:a16="http://schemas.microsoft.com/office/drawing/2014/main" id="{31A2C506-B99D-9923-54A1-70AA666DDA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0447" y="8182712"/>
            <a:ext cx="585092" cy="585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 Cloud&quot; Icon - Download for free – Iconduck">
            <a:extLst>
              <a:ext uri="{FF2B5EF4-FFF2-40B4-BE49-F238E27FC236}">
                <a16:creationId xmlns:a16="http://schemas.microsoft.com/office/drawing/2014/main" id="{8022613E-C0F3-4E98-C053-9E2CF2C08F8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39031" y="8196995"/>
            <a:ext cx="579752" cy="465947"/>
          </a:xfrm>
          <a:prstGeom prst="rect">
            <a:avLst/>
          </a:prstGeom>
          <a:noFill/>
          <a:extLst>
            <a:ext uri="{909E8E84-426E-40DD-AFC4-6F175D3DCCD1}">
              <a14:hiddenFill xmlns:a14="http://schemas.microsoft.com/office/drawing/2010/main">
                <a:solidFill>
                  <a:srgbClr val="FFFFFF"/>
                </a:solidFill>
              </a14:hiddenFill>
            </a:ext>
          </a:extLst>
        </p:spPr>
      </p:pic>
      <p:cxnSp>
        <p:nvCxnSpPr>
          <p:cNvPr id="1056" name="Straight Connector 1055">
            <a:extLst>
              <a:ext uri="{FF2B5EF4-FFF2-40B4-BE49-F238E27FC236}">
                <a16:creationId xmlns:a16="http://schemas.microsoft.com/office/drawing/2014/main" id="{D3A5C857-7C8C-0F12-3E70-7EE9D0E7FD5B}"/>
              </a:ext>
            </a:extLst>
          </p:cNvPr>
          <p:cNvCxnSpPr/>
          <p:nvPr/>
        </p:nvCxnSpPr>
        <p:spPr>
          <a:xfrm>
            <a:off x="11411317" y="3133824"/>
            <a:ext cx="0" cy="7620000"/>
          </a:xfrm>
          <a:prstGeom prst="line">
            <a:avLst/>
          </a:prstGeom>
          <a:ln w="38100">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64894957-C925-038D-BF2D-F1EB5280916B}"/>
              </a:ext>
            </a:extLst>
          </p:cNvPr>
          <p:cNvCxnSpPr>
            <a:cxnSpLocks/>
          </p:cNvCxnSpPr>
          <p:nvPr/>
        </p:nvCxnSpPr>
        <p:spPr>
          <a:xfrm>
            <a:off x="6089650" y="5273675"/>
            <a:ext cx="5999334" cy="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B4FAC3BC-49FC-6C80-8D53-9C76BB9F44DC}"/>
              </a:ext>
            </a:extLst>
          </p:cNvPr>
          <p:cNvCxnSpPr/>
          <p:nvPr/>
        </p:nvCxnSpPr>
        <p:spPr>
          <a:xfrm>
            <a:off x="6001117" y="5578475"/>
            <a:ext cx="6049768" cy="0"/>
          </a:xfrm>
          <a:prstGeom prst="line">
            <a:avLst/>
          </a:prstGeom>
          <a:ln w="12700">
            <a:headEnd type="triangle"/>
          </a:ln>
        </p:spPr>
        <p:style>
          <a:lnRef idx="1">
            <a:schemeClr val="accent1"/>
          </a:lnRef>
          <a:fillRef idx="0">
            <a:schemeClr val="accent1"/>
          </a:fillRef>
          <a:effectRef idx="0">
            <a:schemeClr val="accent1"/>
          </a:effectRef>
          <a:fontRef idx="minor">
            <a:schemeClr val="tx1"/>
          </a:fontRef>
        </p:style>
      </p:cxnSp>
      <p:sp>
        <p:nvSpPr>
          <p:cNvPr id="1061" name="TextBox 1060">
            <a:extLst>
              <a:ext uri="{FF2B5EF4-FFF2-40B4-BE49-F238E27FC236}">
                <a16:creationId xmlns:a16="http://schemas.microsoft.com/office/drawing/2014/main" id="{3C855D67-D5BB-589B-2C17-41A2844D5164}"/>
              </a:ext>
            </a:extLst>
          </p:cNvPr>
          <p:cNvSpPr txBox="1"/>
          <p:nvPr/>
        </p:nvSpPr>
        <p:spPr>
          <a:xfrm>
            <a:off x="8035401" y="5273675"/>
            <a:ext cx="1981200" cy="338554"/>
          </a:xfrm>
          <a:prstGeom prst="rect">
            <a:avLst/>
          </a:prstGeom>
          <a:noFill/>
        </p:spPr>
        <p:txBody>
          <a:bodyPr wrap="square" rtlCol="0">
            <a:spAutoFit/>
          </a:bodyPr>
          <a:lstStyle/>
          <a:p>
            <a:pPr algn="ctr"/>
            <a:r>
              <a:rPr lang="en-US" sz="1600" dirty="0"/>
              <a:t>TLS Tunnel</a:t>
            </a:r>
          </a:p>
        </p:txBody>
      </p:sp>
      <p:sp>
        <p:nvSpPr>
          <p:cNvPr id="1062" name="TextBox 1061">
            <a:extLst>
              <a:ext uri="{FF2B5EF4-FFF2-40B4-BE49-F238E27FC236}">
                <a16:creationId xmlns:a16="http://schemas.microsoft.com/office/drawing/2014/main" id="{8F11211B-936D-AC5D-7436-6D7D327117E5}"/>
              </a:ext>
            </a:extLst>
          </p:cNvPr>
          <p:cNvSpPr txBox="1"/>
          <p:nvPr/>
        </p:nvSpPr>
        <p:spPr>
          <a:xfrm>
            <a:off x="9381100" y="3402429"/>
            <a:ext cx="1981200" cy="338554"/>
          </a:xfrm>
          <a:prstGeom prst="rect">
            <a:avLst/>
          </a:prstGeom>
          <a:noFill/>
        </p:spPr>
        <p:txBody>
          <a:bodyPr wrap="square" rtlCol="0">
            <a:spAutoFit/>
          </a:bodyPr>
          <a:lstStyle/>
          <a:p>
            <a:pPr algn="r"/>
            <a:r>
              <a:rPr lang="en-US" sz="1600" dirty="0"/>
              <a:t>Firewall</a:t>
            </a:r>
          </a:p>
        </p:txBody>
      </p:sp>
      <p:sp>
        <p:nvSpPr>
          <p:cNvPr id="1067" name="Flowchart: Terminator 1066">
            <a:extLst>
              <a:ext uri="{FF2B5EF4-FFF2-40B4-BE49-F238E27FC236}">
                <a16:creationId xmlns:a16="http://schemas.microsoft.com/office/drawing/2014/main" id="{DC136F7D-35BA-6E0F-DE7E-7A3669954872}"/>
              </a:ext>
            </a:extLst>
          </p:cNvPr>
          <p:cNvSpPr/>
          <p:nvPr/>
        </p:nvSpPr>
        <p:spPr>
          <a:xfrm>
            <a:off x="16040619" y="9352098"/>
            <a:ext cx="2516682" cy="824401"/>
          </a:xfrm>
          <a:prstGeom prst="flowChartTerminator">
            <a:avLst/>
          </a:prstGeom>
          <a:solidFill>
            <a:schemeClr val="bg1"/>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Database</a:t>
            </a:r>
          </a:p>
        </p:txBody>
      </p:sp>
      <p:cxnSp>
        <p:nvCxnSpPr>
          <p:cNvPr id="1069" name="Straight Arrow Connector 1068">
            <a:extLst>
              <a:ext uri="{FF2B5EF4-FFF2-40B4-BE49-F238E27FC236}">
                <a16:creationId xmlns:a16="http://schemas.microsoft.com/office/drawing/2014/main" id="{35805DB7-28C3-82FB-E8A1-C53926A3B151}"/>
              </a:ext>
            </a:extLst>
          </p:cNvPr>
          <p:cNvCxnSpPr>
            <a:cxnSpLocks/>
          </p:cNvCxnSpPr>
          <p:nvPr/>
        </p:nvCxnSpPr>
        <p:spPr>
          <a:xfrm flipH="1">
            <a:off x="10755805" y="7355513"/>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072" name="Flowchart: Terminator 1071">
            <a:extLst>
              <a:ext uri="{FF2B5EF4-FFF2-40B4-BE49-F238E27FC236}">
                <a16:creationId xmlns:a16="http://schemas.microsoft.com/office/drawing/2014/main" id="{7A87E5E6-BD36-2140-8FD5-313CD109C7F8}"/>
              </a:ext>
            </a:extLst>
          </p:cNvPr>
          <p:cNvSpPr/>
          <p:nvPr/>
        </p:nvSpPr>
        <p:spPr>
          <a:xfrm>
            <a:off x="13036183" y="7178675"/>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HTTPS</a:t>
            </a:r>
          </a:p>
        </p:txBody>
      </p:sp>
      <p:pic>
        <p:nvPicPr>
          <p:cNvPr id="1078" name="Graphic 1077">
            <a:extLst>
              <a:ext uri="{FF2B5EF4-FFF2-40B4-BE49-F238E27FC236}">
                <a16:creationId xmlns:a16="http://schemas.microsoft.com/office/drawing/2014/main" id="{353E0C62-094A-F524-B9F9-51537975E2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1018" y="7694443"/>
            <a:ext cx="779632" cy="779632"/>
          </a:xfrm>
          <a:prstGeom prst="rect">
            <a:avLst/>
          </a:prstGeom>
        </p:spPr>
      </p:pic>
      <p:sp>
        <p:nvSpPr>
          <p:cNvPr id="1081" name="TextBox 1080">
            <a:extLst>
              <a:ext uri="{FF2B5EF4-FFF2-40B4-BE49-F238E27FC236}">
                <a16:creationId xmlns:a16="http://schemas.microsoft.com/office/drawing/2014/main" id="{1C77E02C-3061-32B0-2424-D0465F7F9C51}"/>
              </a:ext>
            </a:extLst>
          </p:cNvPr>
          <p:cNvSpPr txBox="1"/>
          <p:nvPr/>
        </p:nvSpPr>
        <p:spPr>
          <a:xfrm>
            <a:off x="5022850" y="5807075"/>
            <a:ext cx="1287732" cy="523220"/>
          </a:xfrm>
          <a:prstGeom prst="rect">
            <a:avLst/>
          </a:prstGeom>
          <a:noFill/>
        </p:spPr>
        <p:txBody>
          <a:bodyPr wrap="square" rtlCol="0">
            <a:spAutoFit/>
          </a:bodyPr>
          <a:lstStyle/>
          <a:p>
            <a:pPr algn="ctr"/>
            <a:r>
              <a:rPr lang="en-US" sz="1400" dirty="0">
                <a:solidFill>
                  <a:srgbClr val="5A5A5A"/>
                </a:solidFill>
              </a:rPr>
              <a:t>Connectivity</a:t>
            </a:r>
          </a:p>
          <a:p>
            <a:pPr algn="ctr"/>
            <a:r>
              <a:rPr lang="en-US" sz="1400" dirty="0">
                <a:solidFill>
                  <a:srgbClr val="5A5A5A"/>
                </a:solidFill>
              </a:rPr>
              <a:t>Service</a:t>
            </a:r>
          </a:p>
        </p:txBody>
      </p:sp>
      <p:pic>
        <p:nvPicPr>
          <p:cNvPr id="1090" name="Picture 10" descr="Logo is imprecise · Issue #1922 · tensorflow/tensorflow · GitHub">
            <a:extLst>
              <a:ext uri="{FF2B5EF4-FFF2-40B4-BE49-F238E27FC236}">
                <a16:creationId xmlns:a16="http://schemas.microsoft.com/office/drawing/2014/main" id="{E6479E4D-3408-C607-CB21-1985CF2FFED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77597" y="7392222"/>
            <a:ext cx="503053" cy="548453"/>
          </a:xfrm>
          <a:prstGeom prst="rect">
            <a:avLst/>
          </a:prstGeom>
          <a:noFill/>
          <a:extLst>
            <a:ext uri="{909E8E84-426E-40DD-AFC4-6F175D3DCCD1}">
              <a14:hiddenFill xmlns:a14="http://schemas.microsoft.com/office/drawing/2010/main">
                <a:solidFill>
                  <a:srgbClr val="FFFFFF"/>
                </a:solidFill>
              </a14:hiddenFill>
            </a:ext>
          </a:extLst>
        </p:spPr>
      </p:pic>
      <p:sp>
        <p:nvSpPr>
          <p:cNvPr id="1092" name="Rounded Rectangle 21">
            <a:extLst>
              <a:ext uri="{FF2B5EF4-FFF2-40B4-BE49-F238E27FC236}">
                <a16:creationId xmlns:a16="http://schemas.microsoft.com/office/drawing/2014/main" id="{6F41DFAB-80D7-E634-D890-4211A4611879}"/>
              </a:ext>
            </a:extLst>
          </p:cNvPr>
          <p:cNvSpPr/>
          <p:nvPr/>
        </p:nvSpPr>
        <p:spPr>
          <a:xfrm>
            <a:off x="1898650" y="4270983"/>
            <a:ext cx="1752600" cy="1341246"/>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5A5A5A"/>
                </a:solidFill>
              </a:rPr>
              <a:t>Cloud Foundry</a:t>
            </a:r>
            <a:endParaRPr lang="en-DE" sz="1600" dirty="0">
              <a:solidFill>
                <a:srgbClr val="5A5A5A"/>
              </a:solidFill>
            </a:endParaRPr>
          </a:p>
        </p:txBody>
      </p:sp>
      <p:pic>
        <p:nvPicPr>
          <p:cNvPr id="1074" name="Graphic 1073">
            <a:extLst>
              <a:ext uri="{FF2B5EF4-FFF2-40B4-BE49-F238E27FC236}">
                <a16:creationId xmlns:a16="http://schemas.microsoft.com/office/drawing/2014/main" id="{0B456219-B466-1659-CC6F-C7F3483A01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4850" y="4738854"/>
            <a:ext cx="763421" cy="763421"/>
          </a:xfrm>
          <a:prstGeom prst="rect">
            <a:avLst/>
          </a:prstGeom>
        </p:spPr>
      </p:pic>
      <p:sp>
        <p:nvSpPr>
          <p:cNvPr id="1095" name="Rounded Rectangle 21">
            <a:extLst>
              <a:ext uri="{FF2B5EF4-FFF2-40B4-BE49-F238E27FC236}">
                <a16:creationId xmlns:a16="http://schemas.microsoft.com/office/drawing/2014/main" id="{B11B9183-B10F-B5EF-6BAF-D7C51609E093}"/>
              </a:ext>
            </a:extLst>
          </p:cNvPr>
          <p:cNvSpPr/>
          <p:nvPr/>
        </p:nvSpPr>
        <p:spPr>
          <a:xfrm>
            <a:off x="3230755" y="5875119"/>
            <a:ext cx="1632728" cy="1341246"/>
          </a:xfrm>
          <a:prstGeom prst="roundRect">
            <a:avLst>
              <a:gd name="adj" fmla="val 7872"/>
            </a:avLst>
          </a:prstGeom>
          <a:solidFill>
            <a:srgbClr val="F5F6F7"/>
          </a:solidFill>
          <a:ln w="19050">
            <a:solidFill>
              <a:srgbClr val="475E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5A5A5A"/>
                </a:solidFill>
              </a:rPr>
              <a:t>Kyma Runtime</a:t>
            </a:r>
            <a:endParaRPr lang="en-DE" sz="1600" dirty="0">
              <a:solidFill>
                <a:srgbClr val="5A5A5A"/>
              </a:solidFill>
            </a:endParaRPr>
          </a:p>
        </p:txBody>
      </p:sp>
      <p:pic>
        <p:nvPicPr>
          <p:cNvPr id="1076" name="Graphic 1075">
            <a:extLst>
              <a:ext uri="{FF2B5EF4-FFF2-40B4-BE49-F238E27FC236}">
                <a16:creationId xmlns:a16="http://schemas.microsoft.com/office/drawing/2014/main" id="{A7A39946-56D0-1980-B63D-BDF326310C6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651250" y="6305230"/>
            <a:ext cx="797245" cy="797245"/>
          </a:xfrm>
          <a:prstGeom prst="rect">
            <a:avLst/>
          </a:prstGeom>
        </p:spPr>
      </p:pic>
      <p:pic>
        <p:nvPicPr>
          <p:cNvPr id="1099" name="Picture 1098" descr="Icon&#10;&#10;Description automatically generated">
            <a:extLst>
              <a:ext uri="{FF2B5EF4-FFF2-40B4-BE49-F238E27FC236}">
                <a16:creationId xmlns:a16="http://schemas.microsoft.com/office/drawing/2014/main" id="{C706E646-7566-1DD5-6231-3BAF43352AE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20398" y="7707685"/>
            <a:ext cx="766390" cy="766390"/>
          </a:xfrm>
          <a:prstGeom prst="rect">
            <a:avLst/>
          </a:prstGeom>
        </p:spPr>
      </p:pic>
      <p:sp>
        <p:nvSpPr>
          <p:cNvPr id="1100" name="TextBox 1099">
            <a:extLst>
              <a:ext uri="{FF2B5EF4-FFF2-40B4-BE49-F238E27FC236}">
                <a16:creationId xmlns:a16="http://schemas.microsoft.com/office/drawing/2014/main" id="{12B87F43-564B-2159-B127-19FDAEEBD7F5}"/>
              </a:ext>
            </a:extLst>
          </p:cNvPr>
          <p:cNvSpPr txBox="1"/>
          <p:nvPr/>
        </p:nvSpPr>
        <p:spPr>
          <a:xfrm>
            <a:off x="1641100" y="8425581"/>
            <a:ext cx="1287732" cy="523220"/>
          </a:xfrm>
          <a:prstGeom prst="rect">
            <a:avLst/>
          </a:prstGeom>
          <a:noFill/>
        </p:spPr>
        <p:txBody>
          <a:bodyPr wrap="square" rtlCol="0">
            <a:spAutoFit/>
          </a:bodyPr>
          <a:lstStyle/>
          <a:p>
            <a:pPr algn="ctr"/>
            <a:r>
              <a:rPr lang="en-US" sz="1400" dirty="0">
                <a:solidFill>
                  <a:srgbClr val="5A5A5A"/>
                </a:solidFill>
              </a:rPr>
              <a:t>SAP AI</a:t>
            </a:r>
          </a:p>
          <a:p>
            <a:pPr algn="ctr"/>
            <a:r>
              <a:rPr lang="en-US" sz="1400" dirty="0">
                <a:solidFill>
                  <a:srgbClr val="5A5A5A"/>
                </a:solidFill>
              </a:rPr>
              <a:t>Core</a:t>
            </a:r>
          </a:p>
        </p:txBody>
      </p:sp>
      <p:sp>
        <p:nvSpPr>
          <p:cNvPr id="1101" name="TextBox 1100">
            <a:extLst>
              <a:ext uri="{FF2B5EF4-FFF2-40B4-BE49-F238E27FC236}">
                <a16:creationId xmlns:a16="http://schemas.microsoft.com/office/drawing/2014/main" id="{9F3348A0-0513-A5F7-180B-49885E318FE0}"/>
              </a:ext>
            </a:extLst>
          </p:cNvPr>
          <p:cNvSpPr txBox="1"/>
          <p:nvPr/>
        </p:nvSpPr>
        <p:spPr>
          <a:xfrm>
            <a:off x="2773998" y="8436993"/>
            <a:ext cx="1287732" cy="738664"/>
          </a:xfrm>
          <a:prstGeom prst="rect">
            <a:avLst/>
          </a:prstGeom>
          <a:noFill/>
        </p:spPr>
        <p:txBody>
          <a:bodyPr wrap="square" rtlCol="0">
            <a:spAutoFit/>
          </a:bodyPr>
          <a:lstStyle/>
          <a:p>
            <a:pPr algn="ctr"/>
            <a:r>
              <a:rPr lang="en-US" sz="1400" dirty="0">
                <a:solidFill>
                  <a:srgbClr val="5A5A5A"/>
                </a:solidFill>
              </a:rPr>
              <a:t>Document</a:t>
            </a:r>
          </a:p>
          <a:p>
            <a:pPr algn="ctr"/>
            <a:r>
              <a:rPr lang="en-US" sz="1400" dirty="0">
                <a:solidFill>
                  <a:srgbClr val="5A5A5A"/>
                </a:solidFill>
              </a:rPr>
              <a:t>Information</a:t>
            </a:r>
          </a:p>
          <a:p>
            <a:pPr algn="ctr"/>
            <a:r>
              <a:rPr lang="en-US" sz="1400" dirty="0">
                <a:solidFill>
                  <a:srgbClr val="5A5A5A"/>
                </a:solidFill>
              </a:rPr>
              <a:t>Extraction</a:t>
            </a:r>
          </a:p>
        </p:txBody>
      </p:sp>
      <p:pic>
        <p:nvPicPr>
          <p:cNvPr id="1103" name="Picture 1102" descr="Logo, icon&#10;&#10;Description automatically generated">
            <a:extLst>
              <a:ext uri="{FF2B5EF4-FFF2-40B4-BE49-F238E27FC236}">
                <a16:creationId xmlns:a16="http://schemas.microsoft.com/office/drawing/2014/main" id="{CAC4A3BC-A858-47FC-C47A-D512804FE9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29468" y="7672635"/>
            <a:ext cx="781809" cy="781809"/>
          </a:xfrm>
          <a:prstGeom prst="rect">
            <a:avLst/>
          </a:prstGeom>
        </p:spPr>
      </p:pic>
      <p:sp>
        <p:nvSpPr>
          <p:cNvPr id="1106" name="TextBox 1105">
            <a:extLst>
              <a:ext uri="{FF2B5EF4-FFF2-40B4-BE49-F238E27FC236}">
                <a16:creationId xmlns:a16="http://schemas.microsoft.com/office/drawing/2014/main" id="{CFC08696-DD79-D391-1DB6-7D5E8EF5C393}"/>
              </a:ext>
            </a:extLst>
          </p:cNvPr>
          <p:cNvSpPr txBox="1"/>
          <p:nvPr/>
        </p:nvSpPr>
        <p:spPr>
          <a:xfrm>
            <a:off x="3863605" y="8458999"/>
            <a:ext cx="1287732" cy="738664"/>
          </a:xfrm>
          <a:prstGeom prst="rect">
            <a:avLst/>
          </a:prstGeom>
          <a:noFill/>
        </p:spPr>
        <p:txBody>
          <a:bodyPr wrap="square" rtlCol="0">
            <a:spAutoFit/>
          </a:bodyPr>
          <a:lstStyle/>
          <a:p>
            <a:pPr algn="ctr"/>
            <a:r>
              <a:rPr lang="en-US" sz="1400" dirty="0">
                <a:solidFill>
                  <a:srgbClr val="5A5A5A"/>
                </a:solidFill>
              </a:rPr>
              <a:t>Business</a:t>
            </a:r>
          </a:p>
          <a:p>
            <a:pPr algn="ctr"/>
            <a:r>
              <a:rPr lang="en-US" sz="1400" dirty="0">
                <a:solidFill>
                  <a:srgbClr val="5A5A5A"/>
                </a:solidFill>
              </a:rPr>
              <a:t>Entity</a:t>
            </a:r>
          </a:p>
          <a:p>
            <a:pPr algn="ctr"/>
            <a:r>
              <a:rPr lang="en-US" sz="1400" dirty="0">
                <a:solidFill>
                  <a:srgbClr val="5A5A5A"/>
                </a:solidFill>
              </a:rPr>
              <a:t>Recognition</a:t>
            </a:r>
          </a:p>
        </p:txBody>
      </p:sp>
      <p:pic>
        <p:nvPicPr>
          <p:cNvPr id="1107" name="Picture 12" descr="OpenAI Logo PNG With Transparent Background">
            <a:extLst>
              <a:ext uri="{FF2B5EF4-FFF2-40B4-BE49-F238E27FC236}">
                <a16:creationId xmlns:a16="http://schemas.microsoft.com/office/drawing/2014/main" id="{3C100B2A-93C0-97EA-B5CC-BB10B063D29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12983" y="7454866"/>
            <a:ext cx="1763756" cy="479154"/>
          </a:xfrm>
          <a:prstGeom prst="rect">
            <a:avLst/>
          </a:prstGeom>
          <a:noFill/>
          <a:extLst>
            <a:ext uri="{909E8E84-426E-40DD-AFC4-6F175D3DCCD1}">
              <a14:hiddenFill xmlns:a14="http://schemas.microsoft.com/office/drawing/2010/main">
                <a:solidFill>
                  <a:srgbClr val="FFFFFF"/>
                </a:solidFill>
              </a14:hiddenFill>
            </a:ext>
          </a:extLst>
        </p:spPr>
      </p:pic>
      <p:grpSp>
        <p:nvGrpSpPr>
          <p:cNvPr id="1085" name="Group 1084">
            <a:extLst>
              <a:ext uri="{FF2B5EF4-FFF2-40B4-BE49-F238E27FC236}">
                <a16:creationId xmlns:a16="http://schemas.microsoft.com/office/drawing/2014/main" id="{58E1B30A-AE17-A697-12B0-2DBDE2A6FD8A}"/>
              </a:ext>
            </a:extLst>
          </p:cNvPr>
          <p:cNvGrpSpPr/>
          <p:nvPr/>
        </p:nvGrpSpPr>
        <p:grpSpPr>
          <a:xfrm>
            <a:off x="2824682" y="4829676"/>
            <a:ext cx="647733" cy="642937"/>
            <a:chOff x="9524325" y="3680728"/>
            <a:chExt cx="647733" cy="642937"/>
          </a:xfrm>
        </p:grpSpPr>
        <p:sp>
          <p:nvSpPr>
            <p:cNvPr id="1084" name="Oval 1083">
              <a:extLst>
                <a:ext uri="{FF2B5EF4-FFF2-40B4-BE49-F238E27FC236}">
                  <a16:creationId xmlns:a16="http://schemas.microsoft.com/office/drawing/2014/main" id="{ED5549C8-5998-DFA2-9764-A4BCF9453987}"/>
                </a:ext>
              </a:extLst>
            </p:cNvPr>
            <p:cNvSpPr/>
            <p:nvPr/>
          </p:nvSpPr>
          <p:spPr>
            <a:xfrm>
              <a:off x="9524325" y="3680728"/>
              <a:ext cx="647733" cy="642937"/>
            </a:xfrm>
            <a:prstGeom prst="ellipse">
              <a:avLst/>
            </a:prstGeom>
            <a:solidFill>
              <a:schemeClr val="bg1"/>
            </a:solidFill>
            <a:ln>
              <a:solidFill>
                <a:srgbClr val="074D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3" name="Graphic 1082">
              <a:extLst>
                <a:ext uri="{FF2B5EF4-FFF2-40B4-BE49-F238E27FC236}">
                  <a16:creationId xmlns:a16="http://schemas.microsoft.com/office/drawing/2014/main" id="{AE8B013B-C54A-21BE-6B53-CA92B73AF01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637721" y="3781270"/>
              <a:ext cx="457200" cy="501805"/>
            </a:xfrm>
            <a:prstGeom prst="rect">
              <a:avLst/>
            </a:prstGeom>
          </p:spPr>
        </p:pic>
      </p:grpSp>
      <p:cxnSp>
        <p:nvCxnSpPr>
          <p:cNvPr id="1112" name="Straight Connector 1111">
            <a:extLst>
              <a:ext uri="{FF2B5EF4-FFF2-40B4-BE49-F238E27FC236}">
                <a16:creationId xmlns:a16="http://schemas.microsoft.com/office/drawing/2014/main" id="{C4246D06-9732-A8D7-2F32-6E08232ED7D7}"/>
              </a:ext>
            </a:extLst>
          </p:cNvPr>
          <p:cNvCxnSpPr>
            <a:endCxn id="1078" idx="0"/>
          </p:cNvCxnSpPr>
          <p:nvPr/>
        </p:nvCxnSpPr>
        <p:spPr>
          <a:xfrm flipH="1">
            <a:off x="2270834" y="6868240"/>
            <a:ext cx="923216" cy="826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19A269A6-24AF-DFDB-F5EF-2BD5DED76D4B}"/>
              </a:ext>
            </a:extLst>
          </p:cNvPr>
          <p:cNvCxnSpPr>
            <a:endCxn id="1103" idx="0"/>
          </p:cNvCxnSpPr>
          <p:nvPr/>
        </p:nvCxnSpPr>
        <p:spPr>
          <a:xfrm flipH="1">
            <a:off x="3420373" y="7216365"/>
            <a:ext cx="377811" cy="456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98626FF8-90E5-FCD9-927E-33045C004E25}"/>
              </a:ext>
            </a:extLst>
          </p:cNvPr>
          <p:cNvCxnSpPr>
            <a:endCxn id="1099" idx="0"/>
          </p:cNvCxnSpPr>
          <p:nvPr/>
        </p:nvCxnSpPr>
        <p:spPr>
          <a:xfrm>
            <a:off x="4286638" y="7216365"/>
            <a:ext cx="216955" cy="491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E197C80A-8523-A8C8-FD6B-4ECDABF19FB1}"/>
              </a:ext>
            </a:extLst>
          </p:cNvPr>
          <p:cNvCxnSpPr>
            <a:endCxn id="37" idx="0"/>
          </p:cNvCxnSpPr>
          <p:nvPr/>
        </p:nvCxnSpPr>
        <p:spPr>
          <a:xfrm>
            <a:off x="4863483" y="6868240"/>
            <a:ext cx="768968" cy="165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C5D69641-9C58-B076-3C47-8A0F841D76DD}"/>
              </a:ext>
            </a:extLst>
          </p:cNvPr>
          <p:cNvCxnSpPr>
            <a:cxnSpLocks/>
          </p:cNvCxnSpPr>
          <p:nvPr/>
        </p:nvCxnSpPr>
        <p:spPr>
          <a:xfrm flipH="1">
            <a:off x="4558682" y="5472613"/>
            <a:ext cx="768968" cy="40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A1613AE2-D555-5083-6314-FA8AF7A73341}"/>
              </a:ext>
            </a:extLst>
          </p:cNvPr>
          <p:cNvCxnSpPr>
            <a:cxnSpLocks/>
          </p:cNvCxnSpPr>
          <p:nvPr/>
        </p:nvCxnSpPr>
        <p:spPr>
          <a:xfrm>
            <a:off x="3651250" y="4930218"/>
            <a:ext cx="1760511" cy="27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4" name="Straight Arrow Connector 1123">
            <a:extLst>
              <a:ext uri="{FF2B5EF4-FFF2-40B4-BE49-F238E27FC236}">
                <a16:creationId xmlns:a16="http://schemas.microsoft.com/office/drawing/2014/main" id="{EAADCA77-896E-C104-6AA0-11FA06E750AA}"/>
              </a:ext>
            </a:extLst>
          </p:cNvPr>
          <p:cNvCxnSpPr>
            <a:cxnSpLocks/>
          </p:cNvCxnSpPr>
          <p:nvPr/>
        </p:nvCxnSpPr>
        <p:spPr>
          <a:xfrm flipH="1">
            <a:off x="10737850" y="8697578"/>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125" name="Flowchart: Terminator 1124">
            <a:extLst>
              <a:ext uri="{FF2B5EF4-FFF2-40B4-BE49-F238E27FC236}">
                <a16:creationId xmlns:a16="http://schemas.microsoft.com/office/drawing/2014/main" id="{999F229D-E0EC-EB99-75F4-F9DC87C8CE83}"/>
              </a:ext>
            </a:extLst>
          </p:cNvPr>
          <p:cNvSpPr/>
          <p:nvPr/>
        </p:nvSpPr>
        <p:spPr>
          <a:xfrm>
            <a:off x="13018228" y="8520740"/>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NFS</a:t>
            </a:r>
          </a:p>
        </p:txBody>
      </p:sp>
      <p:cxnSp>
        <p:nvCxnSpPr>
          <p:cNvPr id="1126" name="Straight Arrow Connector 1125">
            <a:extLst>
              <a:ext uri="{FF2B5EF4-FFF2-40B4-BE49-F238E27FC236}">
                <a16:creationId xmlns:a16="http://schemas.microsoft.com/office/drawing/2014/main" id="{5127EBBD-4E1B-63D5-230C-F4CFD2EB82C9}"/>
              </a:ext>
            </a:extLst>
          </p:cNvPr>
          <p:cNvCxnSpPr>
            <a:cxnSpLocks/>
          </p:cNvCxnSpPr>
          <p:nvPr/>
        </p:nvCxnSpPr>
        <p:spPr>
          <a:xfrm flipH="1">
            <a:off x="10749402" y="8015384"/>
            <a:ext cx="5245671" cy="0"/>
          </a:xfrm>
          <a:prstGeom prst="straightConnector1">
            <a:avLst/>
          </a:prstGeom>
          <a:ln>
            <a:solidFill>
              <a:srgbClr val="0C029F"/>
            </a:solidFill>
            <a:tailEnd type="triangle"/>
          </a:ln>
        </p:spPr>
        <p:style>
          <a:lnRef idx="1">
            <a:schemeClr val="accent1"/>
          </a:lnRef>
          <a:fillRef idx="0">
            <a:schemeClr val="accent1"/>
          </a:fillRef>
          <a:effectRef idx="0">
            <a:schemeClr val="accent1"/>
          </a:effectRef>
          <a:fontRef idx="minor">
            <a:schemeClr val="tx1"/>
          </a:fontRef>
        </p:style>
      </p:cxnSp>
      <p:sp>
        <p:nvSpPr>
          <p:cNvPr id="1127" name="Flowchart: Terminator 1126">
            <a:extLst>
              <a:ext uri="{FF2B5EF4-FFF2-40B4-BE49-F238E27FC236}">
                <a16:creationId xmlns:a16="http://schemas.microsoft.com/office/drawing/2014/main" id="{2E84CB5F-5390-E15B-ECC5-6E3B10A557FC}"/>
              </a:ext>
            </a:extLst>
          </p:cNvPr>
          <p:cNvSpPr/>
          <p:nvPr/>
        </p:nvSpPr>
        <p:spPr>
          <a:xfrm>
            <a:off x="13029780" y="7838546"/>
            <a:ext cx="1066800" cy="410535"/>
          </a:xfrm>
          <a:prstGeom prst="flowChartTerminator">
            <a:avLst/>
          </a:prstGeom>
          <a:solidFill>
            <a:srgbClr val="5A5A5A"/>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sFTP</a:t>
            </a:r>
          </a:p>
        </p:txBody>
      </p:sp>
      <p:cxnSp>
        <p:nvCxnSpPr>
          <p:cNvPr id="1130" name="Straight Connector 1129">
            <a:extLst>
              <a:ext uri="{FF2B5EF4-FFF2-40B4-BE49-F238E27FC236}">
                <a16:creationId xmlns:a16="http://schemas.microsoft.com/office/drawing/2014/main" id="{267688A8-F609-CC7F-2EBA-70F61598EE0E}"/>
              </a:ext>
            </a:extLst>
          </p:cNvPr>
          <p:cNvCxnSpPr>
            <a:cxnSpLocks/>
            <a:stCxn id="39" idx="2"/>
            <a:endCxn id="44" idx="0"/>
          </p:cNvCxnSpPr>
          <p:nvPr/>
        </p:nvCxnSpPr>
        <p:spPr>
          <a:xfrm flipH="1">
            <a:off x="17298961" y="5121275"/>
            <a:ext cx="1169" cy="427037"/>
          </a:xfrm>
          <a:prstGeom prst="line">
            <a:avLst/>
          </a:prstGeom>
          <a:ln>
            <a:solidFill>
              <a:srgbClr val="5A5A5A"/>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7AC2F685-BB61-899D-8D87-FEE7EC0E16A4}"/>
              </a:ext>
            </a:extLst>
          </p:cNvPr>
          <p:cNvCxnSpPr>
            <a:stCxn id="44" idx="2"/>
            <a:endCxn id="1067" idx="0"/>
          </p:cNvCxnSpPr>
          <p:nvPr/>
        </p:nvCxnSpPr>
        <p:spPr>
          <a:xfrm flipH="1">
            <a:off x="17298960" y="9002737"/>
            <a:ext cx="1" cy="349361"/>
          </a:xfrm>
          <a:prstGeom prst="line">
            <a:avLst/>
          </a:prstGeom>
          <a:ln>
            <a:solidFill>
              <a:srgbClr val="5A5A5A"/>
            </a:solidFill>
          </a:ln>
        </p:spPr>
        <p:style>
          <a:lnRef idx="1">
            <a:schemeClr val="accent1"/>
          </a:lnRef>
          <a:fillRef idx="0">
            <a:schemeClr val="accent1"/>
          </a:fillRef>
          <a:effectRef idx="0">
            <a:schemeClr val="accent1"/>
          </a:effectRef>
          <a:fontRef idx="minor">
            <a:schemeClr val="tx1"/>
          </a:fontRef>
        </p:style>
      </p:cxnSp>
      <p:sp>
        <p:nvSpPr>
          <p:cNvPr id="1137" name="Title 1">
            <a:extLst>
              <a:ext uri="{FF2B5EF4-FFF2-40B4-BE49-F238E27FC236}">
                <a16:creationId xmlns:a16="http://schemas.microsoft.com/office/drawing/2014/main" id="{DC00EE2B-CFA9-47A3-6B12-A245BE3277DE}"/>
              </a:ext>
            </a:extLst>
          </p:cNvPr>
          <p:cNvSpPr txBox="1">
            <a:spLocks/>
          </p:cNvSpPr>
          <p:nvPr/>
        </p:nvSpPr>
        <p:spPr>
          <a:xfrm>
            <a:off x="984250" y="1951066"/>
            <a:ext cx="17338675" cy="1790522"/>
          </a:xfrm>
          <a:prstGeom prst="rect">
            <a:avLst/>
          </a:prstGeom>
        </p:spPr>
        <p:txBody>
          <a:bodyPr/>
          <a:lstStyle>
            <a:lvl1pPr eaLnBrk="1" hangingPunct="1">
              <a:defRPr>
                <a:ln>
                  <a:noFill/>
                </a:ln>
                <a:solidFill>
                  <a:schemeClr val="accent2"/>
                </a:solidFill>
                <a:latin typeface="+mj-lt"/>
                <a:ea typeface="+mj-ea"/>
                <a:cs typeface="+mj-cs"/>
              </a:defRPr>
            </a:lvl1pPr>
          </a:lstStyle>
          <a:p>
            <a:r>
              <a:rPr lang="en-US" sz="4000" dirty="0">
                <a:solidFill>
                  <a:srgbClr val="10069F"/>
                </a:solidFill>
              </a:rPr>
              <a:t>SAP BTP Landscape Overview</a:t>
            </a:r>
          </a:p>
        </p:txBody>
      </p:sp>
    </p:spTree>
    <p:extLst>
      <p:ext uri="{BB962C8B-B14F-4D97-AF65-F5344CB8AC3E}">
        <p14:creationId xmlns:p14="http://schemas.microsoft.com/office/powerpoint/2010/main" val="405419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0A3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1AA750-4A75-5802-D1BD-14F098EF2BE2}"/>
              </a:ext>
            </a:extLst>
          </p:cNvPr>
          <p:cNvSpPr>
            <a:spLocks noGrp="1"/>
          </p:cNvSpPr>
          <p:nvPr>
            <p:ph type="title"/>
          </p:nvPr>
        </p:nvSpPr>
        <p:spPr>
          <a:prstGeom prst="rect">
            <a:avLst/>
          </a:prstGeom>
        </p:spPr>
        <p:txBody>
          <a:bodyPr/>
          <a:lstStyle/>
          <a:p>
            <a:r>
              <a:rPr lang="en-US" dirty="0"/>
              <a:t>Extending the Reach of SAP BTP: Multi-Cloud Solutions</a:t>
            </a:r>
          </a:p>
        </p:txBody>
      </p:sp>
    </p:spTree>
    <p:extLst>
      <p:ext uri="{BB962C8B-B14F-4D97-AF65-F5344CB8AC3E}">
        <p14:creationId xmlns:p14="http://schemas.microsoft.com/office/powerpoint/2010/main" val="918889179"/>
      </p:ext>
    </p:extLst>
  </p:cSld>
  <p:clrMapOvr>
    <a:masterClrMapping/>
  </p:clrMapOvr>
</p:sld>
</file>

<file path=ppt/theme/theme1.xml><?xml version="1.0" encoding="utf-8"?>
<a:theme xmlns:a="http://schemas.openxmlformats.org/drawingml/2006/main" name="Office Theme">
  <a:themeElements>
    <a:clrScheme name="SAPinsider Palette0624">
      <a:dk1>
        <a:srgbClr val="000000"/>
      </a:dk1>
      <a:lt1>
        <a:srgbClr val="FFFFFF"/>
      </a:lt1>
      <a:dk2>
        <a:srgbClr val="1B0A66"/>
      </a:dk2>
      <a:lt2>
        <a:srgbClr val="E2E3E8"/>
      </a:lt2>
      <a:accent1>
        <a:srgbClr val="10069F"/>
      </a:accent1>
      <a:accent2>
        <a:srgbClr val="0524DD"/>
      </a:accent2>
      <a:accent3>
        <a:srgbClr val="0063F2"/>
      </a:accent3>
      <a:accent4>
        <a:srgbClr val="00B9F2"/>
      </a:accent4>
      <a:accent5>
        <a:srgbClr val="DEAC1B"/>
      </a:accent5>
      <a:accent6>
        <a:srgbClr val="FF671F"/>
      </a:accent6>
      <a:hlink>
        <a:srgbClr val="0524DD"/>
      </a:hlink>
      <a:folHlink>
        <a:srgbClr val="0524DD"/>
      </a:folHlink>
    </a:clrScheme>
    <a:fontScheme name="ArialNova">
      <a:majorFont>
        <a:latin typeface="Arial Nova Bold"/>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Pinsider_PrstnTemplate-TechDallas-v2" id="{82F4213E-300D-9040-BAA8-0F075AFA103B}" vid="{05CE1CE1-A0EB-604C-BD3F-FFF8CED72181}"/>
    </a:ext>
  </a:extLst>
</a:theme>
</file>

<file path=docProps/app.xml><?xml version="1.0" encoding="utf-8"?>
<Properties xmlns="http://schemas.openxmlformats.org/officeDocument/2006/extended-properties" xmlns:vt="http://schemas.openxmlformats.org/officeDocument/2006/docPropsVTypes">
  <Template>SAPinsider_PrstnTemplate-TechDallas</Template>
  <TotalTime>1353</TotalTime>
  <Words>2112</Words>
  <Application>Microsoft Office PowerPoint</Application>
  <PresentationFormat>Custom</PresentationFormat>
  <Paragraphs>212</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72</vt:lpstr>
      <vt:lpstr>Arial</vt:lpstr>
      <vt:lpstr>Arial Nova</vt:lpstr>
      <vt:lpstr>Franklin Gothic Medium</vt:lpstr>
      <vt:lpstr>Inter Light</vt:lpstr>
      <vt:lpstr>Montserrat</vt:lpstr>
      <vt:lpstr>System Font Regular</vt:lpstr>
      <vt:lpstr>Office Theme</vt:lpstr>
      <vt:lpstr>Enriching SAP Business Suite Apps with Modern AI Technology Using SAP BTP</vt:lpstr>
      <vt:lpstr>PowerPoint Presentation</vt:lpstr>
      <vt:lpstr>SAP BTP as a Digital On-Ramp to Modern AI Technologies</vt:lpstr>
      <vt:lpstr>SAP BTP: A Brief Introduction</vt:lpstr>
      <vt:lpstr>PowerPoint Presentation</vt:lpstr>
      <vt:lpstr>Why SAP BTP?</vt:lpstr>
      <vt:lpstr>SAP &amp; AI: A Little Late to the Party</vt:lpstr>
      <vt:lpstr>PowerPoint Presentation</vt:lpstr>
      <vt:lpstr>Extending the Reach of SAP BTP: Multi-Cloud Solutions</vt:lpstr>
      <vt:lpstr>Why Multi-Cloud?</vt:lpstr>
      <vt:lpstr>PowerPoint Presentation</vt:lpstr>
      <vt:lpstr>PowerPoint Presentation</vt:lpstr>
      <vt:lpstr>Exploring Practical AI Use Cases</vt:lpstr>
      <vt:lpstr>Integrating AI Technology into SAP Business Suite Apps</vt:lpstr>
      <vt:lpstr>PowerPoint Presentation</vt:lpstr>
      <vt:lpstr>Use Case: Anomaly Detection</vt:lpstr>
      <vt:lpstr>PowerPoint Presentation</vt:lpstr>
      <vt:lpstr>PowerPoint Presentation</vt:lpstr>
      <vt:lpstr>Use Case: AI-Based Search</vt:lpstr>
      <vt:lpstr>PowerPoint Presentation</vt:lpstr>
      <vt:lpstr>PowerPoint Presentation</vt:lpstr>
      <vt:lpstr>Use Case: Text Processing with Generative AI</vt:lpstr>
      <vt:lpstr>PowerPoint Presentation</vt:lpstr>
      <vt:lpstr>Use Case: Language Translation</vt:lpstr>
      <vt:lpstr>PowerPoint Presentation</vt:lpstr>
      <vt:lpstr>Use Case: Low-Code Document Scanning</vt:lpstr>
      <vt:lpstr>PowerPoint Presentation</vt:lpstr>
      <vt:lpstr>Use Case: SAP Integration with Microsoft Copilot</vt:lpstr>
      <vt:lpstr>PowerPoint Presentation</vt:lpstr>
      <vt:lpstr>PowerPoint Presentation</vt:lpstr>
      <vt:lpstr>Transforming User Experiences:  Moving Beyond Forms Over Data</vt:lpstr>
      <vt:lpstr>Moving Beyond Forms Over Data</vt:lpstr>
      <vt:lpstr>Thinking Holistically About AI Transformations</vt:lpstr>
      <vt:lpstr>Thinking Holistically About AI Transformations (Cont.)</vt:lpstr>
      <vt:lpstr>PowerPoint Presentation</vt:lpstr>
      <vt:lpstr>PowerPoint Presentation</vt:lpstr>
      <vt:lpstr>PowerPoint Presentation</vt:lpstr>
      <vt:lpstr>Wrap-up</vt:lpstr>
      <vt:lpstr>Where to Find More Information</vt:lpstr>
      <vt:lpstr>Key Points to Take Home</vt:lpstr>
      <vt:lpstr>Please remember to complete your session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Wood</dc:creator>
  <cp:lastModifiedBy>Amanda McGathey</cp:lastModifiedBy>
  <cp:revision>2</cp:revision>
  <dcterms:created xsi:type="dcterms:W3CDTF">2024-09-08T22:50:36Z</dcterms:created>
  <dcterms:modified xsi:type="dcterms:W3CDTF">2024-10-02T00:11:44Z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2024-06-19T00:00:00Z</vt:filetime>
  </property>
  <property fmtid="{D5CDD505-2E9C-101B-9397-08002B2CF9AE}" pid="3" name="Creator">
    <vt:lpwstr>Adobe InDesign 19.4 (Macintosh)</vt:lpwstr>
  </property>
  <property fmtid="{D5CDD505-2E9C-101B-9397-08002B2CF9AE}" pid="4" name="LastSaved">
    <vt:filetime>2024-06-19T00:00:00Z</vt:filetime>
  </property>
  <property fmtid="{D5CDD505-2E9C-101B-9397-08002B2CF9AE}" pid="5" name="Producer">
    <vt:lpwstr>Adobe PDF Library 17.0</vt:lpwstr>
  </property>
</Properties>
</file>